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6"/>
  </p:notesMasterIdLst>
  <p:handoutMasterIdLst>
    <p:handoutMasterId r:id="rId97"/>
  </p:handoutMasterIdLst>
  <p:sldIdLst>
    <p:sldId id="256" r:id="rId2"/>
    <p:sldId id="286" r:id="rId3"/>
    <p:sldId id="467" r:id="rId4"/>
    <p:sldId id="468" r:id="rId5"/>
    <p:sldId id="334" r:id="rId6"/>
    <p:sldId id="335" r:id="rId7"/>
    <p:sldId id="396" r:id="rId8"/>
    <p:sldId id="397" r:id="rId9"/>
    <p:sldId id="338" r:id="rId10"/>
    <p:sldId id="469" r:id="rId11"/>
    <p:sldId id="470" r:id="rId12"/>
    <p:sldId id="471" r:id="rId13"/>
    <p:sldId id="472" r:id="rId14"/>
    <p:sldId id="530" r:id="rId15"/>
    <p:sldId id="473" r:id="rId16"/>
    <p:sldId id="474" r:id="rId17"/>
    <p:sldId id="475" r:id="rId18"/>
    <p:sldId id="476" r:id="rId19"/>
    <p:sldId id="477" r:id="rId20"/>
    <p:sldId id="478" r:id="rId21"/>
    <p:sldId id="531" r:id="rId22"/>
    <p:sldId id="479" r:id="rId23"/>
    <p:sldId id="480" r:id="rId24"/>
    <p:sldId id="481" r:id="rId25"/>
    <p:sldId id="482" r:id="rId26"/>
    <p:sldId id="483" r:id="rId27"/>
    <p:sldId id="484" r:id="rId28"/>
    <p:sldId id="485" r:id="rId29"/>
    <p:sldId id="486" r:id="rId30"/>
    <p:sldId id="487" r:id="rId31"/>
    <p:sldId id="488" r:id="rId32"/>
    <p:sldId id="489" r:id="rId33"/>
    <p:sldId id="490" r:id="rId34"/>
    <p:sldId id="491" r:id="rId35"/>
    <p:sldId id="492" r:id="rId36"/>
    <p:sldId id="493" r:id="rId37"/>
    <p:sldId id="494" r:id="rId38"/>
    <p:sldId id="495" r:id="rId39"/>
    <p:sldId id="496" r:id="rId40"/>
    <p:sldId id="497" r:id="rId41"/>
    <p:sldId id="498" r:id="rId42"/>
    <p:sldId id="499" r:id="rId43"/>
    <p:sldId id="500" r:id="rId44"/>
    <p:sldId id="501" r:id="rId45"/>
    <p:sldId id="532" r:id="rId46"/>
    <p:sldId id="503" r:id="rId47"/>
    <p:sldId id="504" r:id="rId48"/>
    <p:sldId id="505" r:id="rId49"/>
    <p:sldId id="506" r:id="rId50"/>
    <p:sldId id="535" r:id="rId51"/>
    <p:sldId id="536" r:id="rId52"/>
    <p:sldId id="537" r:id="rId53"/>
    <p:sldId id="538" r:id="rId54"/>
    <p:sldId id="510" r:id="rId55"/>
    <p:sldId id="511" r:id="rId56"/>
    <p:sldId id="512" r:id="rId57"/>
    <p:sldId id="513" r:id="rId58"/>
    <p:sldId id="514" r:id="rId59"/>
    <p:sldId id="515" r:id="rId60"/>
    <p:sldId id="516" r:id="rId61"/>
    <p:sldId id="517" r:id="rId62"/>
    <p:sldId id="518" r:id="rId63"/>
    <p:sldId id="519" r:id="rId64"/>
    <p:sldId id="520" r:id="rId65"/>
    <p:sldId id="521" r:id="rId66"/>
    <p:sldId id="522" r:id="rId67"/>
    <p:sldId id="523" r:id="rId68"/>
    <p:sldId id="524" r:id="rId69"/>
    <p:sldId id="525" r:id="rId70"/>
    <p:sldId id="534" r:id="rId71"/>
    <p:sldId id="526" r:id="rId72"/>
    <p:sldId id="527" r:id="rId73"/>
    <p:sldId id="528" r:id="rId74"/>
    <p:sldId id="529" r:id="rId75"/>
    <p:sldId id="438" r:id="rId76"/>
    <p:sldId id="539" r:id="rId77"/>
    <p:sldId id="540" r:id="rId78"/>
    <p:sldId id="541" r:id="rId79"/>
    <p:sldId id="542" r:id="rId80"/>
    <p:sldId id="543" r:id="rId81"/>
    <p:sldId id="544" r:id="rId82"/>
    <p:sldId id="545" r:id="rId83"/>
    <p:sldId id="548" r:id="rId84"/>
    <p:sldId id="546" r:id="rId85"/>
    <p:sldId id="547" r:id="rId86"/>
    <p:sldId id="549" r:id="rId87"/>
    <p:sldId id="550" r:id="rId88"/>
    <p:sldId id="551" r:id="rId89"/>
    <p:sldId id="552" r:id="rId90"/>
    <p:sldId id="559" r:id="rId91"/>
    <p:sldId id="561" r:id="rId92"/>
    <p:sldId id="562" r:id="rId93"/>
    <p:sldId id="563" r:id="rId94"/>
    <p:sldId id="564" r:id="rId9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  <p14:sldId id="286"/>
          </p14:sldIdLst>
        </p14:section>
        <p14:section name="三大類" id="{B9B51309-D148-4332-87C2-07BE32FBCA3B}">
          <p14:sldIdLst>
            <p14:sldId id="467"/>
            <p14:sldId id="468"/>
          </p14:sldIdLst>
        </p14:section>
        <p14:section name="責任鏈模式（Chain of Responsibility）" id="{0FFE980E-8A1F-460F-BC79-66E34800DD8F}">
          <p14:sldIdLst>
            <p14:sldId id="334"/>
            <p14:sldId id="335"/>
            <p14:sldId id="396"/>
            <p14:sldId id="397"/>
            <p14:sldId id="338"/>
            <p14:sldId id="469"/>
          </p14:sldIdLst>
        </p14:section>
        <p14:section name="命令模式（Command）" id="{A73FF1C1-89A7-4A99-B8DF-033C3C3E7A9B}">
          <p14:sldIdLst>
            <p14:sldId id="470"/>
            <p14:sldId id="471"/>
            <p14:sldId id="472"/>
            <p14:sldId id="530"/>
            <p14:sldId id="473"/>
            <p14:sldId id="474"/>
            <p14:sldId id="475"/>
          </p14:sldIdLst>
        </p14:section>
        <p14:section name="直譯器模式（Interpreter）" id="{D48DDFBA-092D-4413-A2B1-CF77E7CA95A3}">
          <p14:sldIdLst>
            <p14:sldId id="476"/>
            <p14:sldId id="477"/>
            <p14:sldId id="478"/>
            <p14:sldId id="531"/>
            <p14:sldId id="479"/>
            <p14:sldId id="480"/>
            <p14:sldId id="481"/>
          </p14:sldIdLst>
        </p14:section>
        <p14:section name="迭代器模式（Iterator）" id="{B3AC6864-B4E9-47DD-BBF7-8542B0AE5719}">
          <p14:sldIdLst>
            <p14:sldId id="482"/>
            <p14:sldId id="483"/>
            <p14:sldId id="484"/>
            <p14:sldId id="485"/>
            <p14:sldId id="486"/>
            <p14:sldId id="487"/>
          </p14:sldIdLst>
        </p14:section>
        <p14:section name="中介者模式（Mediator）" id="{6302CEFB-B7C8-44AD-AC20-2DB4845A7C95}">
          <p14:sldIdLst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備忘錄模式（Memento）" id="{2AAB79BD-D17F-4304-9031-1947534E9CBC}">
          <p14:sldIdLst>
            <p14:sldId id="494"/>
            <p14:sldId id="495"/>
            <p14:sldId id="496"/>
            <p14:sldId id="497"/>
            <p14:sldId id="498"/>
            <p14:sldId id="499"/>
          </p14:sldIdLst>
        </p14:section>
        <p14:section name="觀察者模式（Observer）" id="{C184A9B9-0620-40A1-9459-8F3BF5254BC4}">
          <p14:sldIdLst>
            <p14:sldId id="500"/>
            <p14:sldId id="501"/>
            <p14:sldId id="532"/>
            <p14:sldId id="503"/>
            <p14:sldId id="504"/>
            <p14:sldId id="505"/>
          </p14:sldIdLst>
        </p14:section>
        <p14:section name="狀態模式（State）" id="{CB9F6A6F-1681-4022-86FC-837564087216}">
          <p14:sldIdLst>
            <p14:sldId id="506"/>
            <p14:sldId id="535"/>
            <p14:sldId id="536"/>
            <p14:sldId id="537"/>
            <p14:sldId id="538"/>
            <p14:sldId id="510"/>
            <p14:sldId id="511"/>
          </p14:sldIdLst>
        </p14:section>
        <p14:section name="策略模式（Strategy）" id="{0C7EE59B-1C11-44B3-B774-DF5A25BFD874}">
          <p14:sldIdLst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範本方法模式（Template Method）" id="{D56E8694-CD73-4DB4-9A2C-BC03E1CEB969}">
          <p14:sldIdLst>
            <p14:sldId id="518"/>
            <p14:sldId id="519"/>
            <p14:sldId id="520"/>
            <p14:sldId id="521"/>
            <p14:sldId id="522"/>
            <p14:sldId id="523"/>
          </p14:sldIdLst>
        </p14:section>
        <p14:section name="訪問者模式（Visitor）" id="{A85E7C7A-61EB-4A9D-A7BA-F620AA018A69}">
          <p14:sldIdLst>
            <p14:sldId id="524"/>
            <p14:sldId id="525"/>
            <p14:sldId id="534"/>
            <p14:sldId id="526"/>
            <p14:sldId id="527"/>
            <p14:sldId id="528"/>
            <p14:sldId id="529"/>
          </p14:sldIdLst>
        </p14:section>
        <p14:section name="用SOLID比對" id="{4795CC11-B8A8-4FF8-A729-B9E37CD34464}">
          <p14:sldIdLst>
            <p14:sldId id="438"/>
          </p14:sldIdLst>
        </p14:section>
        <p14:section name="設計模式關注點" id="{CCA92862-A4EC-4834-8910-65FB2C213BCA}">
          <p14:sldIdLst>
            <p14:sldId id="539"/>
            <p14:sldId id="540"/>
            <p14:sldId id="541"/>
            <p14:sldId id="542"/>
          </p14:sldIdLst>
        </p14:section>
        <p14:section name="並發型模式 (Concurrency Patterns)" id="{72BF6963-4CDE-4BD0-9DEF-6BD1C8174467}">
          <p14:sldIdLst>
            <p14:sldId id="543"/>
            <p14:sldId id="544"/>
            <p14:sldId id="545"/>
            <p14:sldId id="548"/>
            <p14:sldId id="546"/>
            <p14:sldId id="547"/>
            <p14:sldId id="549"/>
            <p14:sldId id="550"/>
            <p14:sldId id="551"/>
          </p14:sldIdLst>
        </p14:section>
        <p14:section name="其他特殊設計模式" id="{57F5FCD1-E099-4479-8836-467788C2B0CD}">
          <p14:sldIdLst>
            <p14:sldId id="552"/>
            <p14:sldId id="559"/>
            <p14:sldId id="561"/>
            <p14:sldId id="562"/>
            <p14:sldId id="563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241" autoAdjust="0"/>
  </p:normalViewPr>
  <p:slideViewPr>
    <p:cSldViewPr snapToGrid="0">
      <p:cViewPr varScale="1">
        <p:scale>
          <a:sx n="107" d="100"/>
          <a:sy n="107" d="100"/>
        </p:scale>
        <p:origin x="75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6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567A5F-8225-4FBA-8A64-61A9456764F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2025/4/5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39B003-64CE-49BA-84F9-B7032782205C}" type="datetime1">
              <a:rPr lang="zh-TW" altLang="en-US" smtClean="0"/>
              <a:t>2025/4/5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7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59A3657-F2A2-49EB-A811-441BBC36FB7A}" type="datetime1">
              <a:rPr lang="zh-TW" altLang="en-US" noProof="0" smtClean="0"/>
              <a:t>2025/4/5</a:t>
            </a:fld>
            <a:endParaRPr lang="zh-TW" altLang="en-US" noProof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0EC2CEB-72AA-4BC6-907A-4C651BF3A164}" type="datetime1">
              <a:rPr lang="zh-TW" altLang="en-US" smtClean="0"/>
              <a:t>2025/4/5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8" name="直線接點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>
                <a:solidFill>
                  <a:schemeClr val="bg1"/>
                </a:solidFill>
              </a:rPr>
              <a:t>設計模式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行為型模式</a:t>
            </a:r>
          </a:p>
        </p:txBody>
      </p:sp>
      <p:pic>
        <p:nvPicPr>
          <p:cNvPr id="4" name="圖片 3" descr="PowerPoint 程式圖示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FFCAB-B6F0-E215-913F-88AC74859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B25F16-07EA-B21C-6D4D-960331214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4F91B0-E291-E90A-2BF0-B8B28200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5530"/>
            <a:ext cx="4990654" cy="26266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967DFB5-0E1C-5A4D-564C-0961332F5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16" y="1332420"/>
            <a:ext cx="6068272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7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BE64C-15B9-9D67-0BAF-F55899E7D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337E7D-9432-CC3B-CEF2-65D95F61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fr-FR" dirty="0"/>
              <a:t>命令模式（</a:t>
            </a:r>
            <a:r>
              <a:rPr lang="fr-FR" altLang="zh-TW" dirty="0"/>
              <a:t>Command</a:t>
            </a:r>
            <a:r>
              <a:rPr lang="zh-TW" altLang="fr-FR" dirty="0"/>
              <a:t>）</a:t>
            </a:r>
            <a:r>
              <a:rPr lang="en-US" altLang="zh-TW" dirty="0"/>
              <a:t>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C0F037-767C-9B1B-77F8-0D31844E82E0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透過</a:t>
            </a:r>
            <a:r>
              <a:rPr lang="en-US" altLang="zh-TW" b="1" dirty="0" err="1"/>
              <a:t>ICommand</a:t>
            </a:r>
            <a:r>
              <a:rPr lang="zh-TW" altLang="en-US" b="1" dirty="0"/>
              <a:t>解請偶求者與執行者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透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229DA1-6716-26D9-39C0-441A7306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17" y="1516304"/>
            <a:ext cx="6508376" cy="489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0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5CB86-0E3E-1BDF-E575-5FAC524C8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DCA178-5987-352E-D327-7D43C92F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ACE4A1-CF1E-0B86-E9F8-95B31629E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64" y="1198651"/>
            <a:ext cx="5087060" cy="54109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DD17C84-D9F5-ACE0-63BC-A1003F78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871" y="1247955"/>
            <a:ext cx="341995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5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05553-CEFB-E97B-8B8B-6FAA5567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90776-2768-3585-7529-54F5A2AE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E59129A-0537-6B0F-9431-A8BBBC767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46" y="1318627"/>
            <a:ext cx="5725324" cy="43821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D0D881-8BFC-433C-6EEA-315B075D0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706" y="1157261"/>
            <a:ext cx="5201376" cy="303889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7623674-6127-8574-7C32-F7F8EC0B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129" y="4265285"/>
            <a:ext cx="7201905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5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0F9EC-4DB9-1BA1-785F-BC2828711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4C1746-5846-6189-6F02-1B07C646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EB0917-B315-7565-E4BF-50887E56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70" y="1537170"/>
            <a:ext cx="5953956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2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2F81-F1B1-0233-01E3-B89931656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6DA0D9-CF9B-3AEA-2876-8ACE5414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19B6382-DA18-6D2E-CD41-4AEF9062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5375"/>
            <a:ext cx="3258005" cy="12288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4D7ADFD-6A2E-AAB6-F8F2-7A2DD3881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58" y="89647"/>
            <a:ext cx="543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2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30421-ADF7-4CA2-1896-26D398216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41B55F-7887-2D26-5C5C-E9A31EDB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7C211A-95B5-098E-ADC6-D21F0FED9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500210"/>
            <a:ext cx="7087589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64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A4B9-D731-48A1-AFC5-0BB87F200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DC675-01A2-236F-5E16-6CA5BF44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A40F45-72D3-C275-5213-35D279D01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2" y="1433575"/>
            <a:ext cx="5522258" cy="26162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E12AEF1-8FE0-FFCA-5D07-6DEA9F741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927" y="4136310"/>
            <a:ext cx="6419168" cy="227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89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AE953-D4B1-F40E-4091-855F4B9C4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685F2D-4567-6735-CBBB-2593836C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直譯器模式（</a:t>
            </a:r>
            <a:r>
              <a:rPr lang="en-US" altLang="zh-TW" dirty="0"/>
              <a:t>Interpreter</a:t>
            </a:r>
            <a:r>
              <a:rPr lang="zh-TW" altLang="en-US" dirty="0"/>
              <a:t>）</a:t>
            </a:r>
            <a:r>
              <a:rPr lang="en-US" altLang="zh-TW" dirty="0"/>
              <a:t> UML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079769-92C8-9675-64C6-A2F5CE83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138" y="1405188"/>
            <a:ext cx="6743655" cy="480071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8AFB407-7ACE-53C7-294B-79A5E89D307D}"/>
              </a:ext>
            </a:extLst>
          </p:cNvPr>
          <p:cNvSpPr txBox="1"/>
          <p:nvPr/>
        </p:nvSpPr>
        <p:spPr>
          <a:xfrm>
            <a:off x="521207" y="140518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直譯器模式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用來建立一個語言的文法解譯系統，</a:t>
            </a:r>
            <a:endParaRPr lang="en-US" altLang="zh-TW" dirty="0"/>
          </a:p>
          <a:p>
            <a:r>
              <a:rPr lang="zh-TW" altLang="en-US" dirty="0"/>
              <a:t>針對特定語言撰寫直譯器，</a:t>
            </a:r>
            <a:endParaRPr lang="en-US" altLang="zh-TW" dirty="0"/>
          </a:p>
          <a:p>
            <a:r>
              <a:rPr lang="zh-TW" altLang="en-US" dirty="0"/>
              <a:t>讓你能處理自定義語法或表達式。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A720F4D-B97A-6784-D249-B63458AD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2815363"/>
            <a:ext cx="3962953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21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4FDF-B3EE-33EE-2BB9-D8D65D0FF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60A2F-3D86-0771-9983-6C892BE3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938FD6-A603-BD4B-FF4C-DC6162F3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956" y="915712"/>
            <a:ext cx="6420746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5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F5FAC-89EB-DF43-6AF5-A0CC28D3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EC9CC9-6820-B40C-E241-8F00A5B5A4A0}"/>
              </a:ext>
            </a:extLst>
          </p:cNvPr>
          <p:cNvSpPr txBox="1"/>
          <p:nvPr/>
        </p:nvSpPr>
        <p:spPr>
          <a:xfrm>
            <a:off x="521207" y="1433462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設計模式三大類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責任鍊</a:t>
            </a:r>
            <a:r>
              <a:rPr lang="en-US" altLang="zh-TW" dirty="0"/>
              <a:t>(Chain of Responsibility, COR)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命令</a:t>
            </a:r>
            <a:r>
              <a:rPr lang="en-US" altLang="zh-TW" dirty="0"/>
              <a:t>(Command)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直譯器</a:t>
            </a:r>
            <a:r>
              <a:rPr lang="en-US" altLang="zh-TW" dirty="0"/>
              <a:t>(Interpreter)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迭代器</a:t>
            </a:r>
            <a:r>
              <a:rPr lang="en-US" altLang="zh-TW" dirty="0"/>
              <a:t>(Iterator)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中介者</a:t>
            </a:r>
            <a:r>
              <a:rPr lang="en-US" altLang="zh-TW" dirty="0"/>
              <a:t>(Mediator)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備忘錄</a:t>
            </a:r>
            <a:r>
              <a:rPr lang="en-US" altLang="zh-TW" dirty="0"/>
              <a:t>(Memento)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觀察者</a:t>
            </a:r>
            <a:r>
              <a:rPr lang="en-US" altLang="zh-TW" dirty="0"/>
              <a:t>(Observer)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狀態</a:t>
            </a:r>
            <a:r>
              <a:rPr lang="en-US" altLang="zh-TW" dirty="0"/>
              <a:t>(State)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策略</a:t>
            </a:r>
            <a:r>
              <a:rPr lang="en-US" altLang="zh-TW" dirty="0"/>
              <a:t>(Strategy)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模板方法</a:t>
            </a:r>
            <a:r>
              <a:rPr lang="en-US" altLang="zh-TW" dirty="0"/>
              <a:t>(Template Method)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訪問者</a:t>
            </a:r>
            <a:r>
              <a:rPr lang="en-US" altLang="zh-TW" dirty="0"/>
              <a:t>(Visitor)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設計模式關注點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並發型模式 </a:t>
            </a:r>
            <a:r>
              <a:rPr lang="en-US" altLang="zh-TW" dirty="0"/>
              <a:t>(Concurrency Patterns)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其他特殊設計模式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88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A0B9-0EC0-A893-9270-624E68BDD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7F083-1819-20AA-7EC6-F9421A24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8B1AF6F-2BE5-FF15-051E-7A7F9A94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70381"/>
            <a:ext cx="10524564" cy="23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3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F4C81-A1BA-CBC9-2E0B-4B96A1957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1227E-3AA1-A5B8-CC4B-BD5B67ED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7CE3C7-E2B0-25BE-0A68-834656F1F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77" y="1253193"/>
            <a:ext cx="5058481" cy="26864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3948F3-7A69-40DE-5D5F-B9C7B0F4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3193"/>
            <a:ext cx="5201376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5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9CDD0-F3E1-186A-DCA1-4F45A9B9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04E96A-047D-27BE-A053-6ACA55E5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EB9B49-C75A-5F07-52DF-B4B4E494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4292"/>
            <a:ext cx="7411516" cy="26445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07D66A-B040-FC9B-AF0B-CB39E9991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77" y="4321390"/>
            <a:ext cx="4769224" cy="14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42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D1DC6-5CEF-CBDB-1956-947DBC362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48DC6-1C67-7E4F-8DEC-33B3C2FD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BBF678-7FFF-3905-4789-005A88632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0" y="1342485"/>
            <a:ext cx="4772691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3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821C3-0A01-9286-94A5-AF8E9CA1A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50DDC-C6D9-0D48-B760-078672CF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4DC285-2ED7-F540-3648-5450042D1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45" y="1295402"/>
            <a:ext cx="4983588" cy="21335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52CB2D1-0B2F-1843-FA88-1CFDD32C4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436" y="3636266"/>
            <a:ext cx="6149790" cy="25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4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A0293-F8E5-04E8-4071-3C243349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567AC-B744-FA3C-9AB9-86BECE5C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it-IT" dirty="0"/>
              <a:t>迭代器模式（</a:t>
            </a:r>
            <a:r>
              <a:rPr lang="it-IT" altLang="zh-TW" dirty="0"/>
              <a:t>Iterator</a:t>
            </a:r>
            <a:r>
              <a:rPr lang="zh-TW" altLang="it-IT" dirty="0"/>
              <a:t>）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985A8D-8352-A9F3-95AF-AD345873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84" y="1405188"/>
            <a:ext cx="6572509" cy="479707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6A1FD6-3877-432C-7818-CD112A4C7EA5}"/>
              </a:ext>
            </a:extLst>
          </p:cNvPr>
          <p:cNvSpPr txBox="1"/>
          <p:nvPr/>
        </p:nvSpPr>
        <p:spPr>
          <a:xfrm>
            <a:off x="521207" y="140518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dirty="0"/>
          </a:p>
          <a:p>
            <a:r>
              <a:rPr lang="zh-TW" altLang="en-US" dirty="0"/>
              <a:t>它將</a:t>
            </a:r>
            <a:r>
              <a:rPr lang="zh-TW" altLang="en-US" b="1" dirty="0"/>
              <a:t>遍歷邏輯</a:t>
            </a:r>
            <a:r>
              <a:rPr lang="zh-TW" altLang="en-US" dirty="0"/>
              <a:t>與</a:t>
            </a:r>
            <a:r>
              <a:rPr lang="zh-TW" altLang="en-US" b="1" dirty="0"/>
              <a:t>集合本身的結構</a:t>
            </a:r>
            <a:r>
              <a:rPr lang="zh-TW" altLang="en-US" dirty="0"/>
              <a:t>解耦，</a:t>
            </a:r>
            <a:endParaRPr lang="en-US" altLang="zh-TW" dirty="0"/>
          </a:p>
          <a:p>
            <a:r>
              <a:rPr lang="zh-TW" altLang="en-US" dirty="0"/>
              <a:t>使得在處理不同類型的集合時</a:t>
            </a:r>
            <a:endParaRPr lang="en-US" altLang="zh-TW" dirty="0"/>
          </a:p>
          <a:p>
            <a:r>
              <a:rPr lang="zh-TW" altLang="en-US" dirty="0"/>
              <a:t>可以保持一致的操作方式。</a:t>
            </a:r>
            <a:endParaRPr lang="en-US" altLang="zh-TW" dirty="0"/>
          </a:p>
          <a:p>
            <a:r>
              <a:rPr lang="zh-TW" altLang="en-US" dirty="0"/>
              <a:t>（如列表、隊列、棧、樹等）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09725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CFDDF-070D-4687-69AE-473107857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7C16A1-D3BF-5581-17D6-044D4C01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D2B437-A2BB-7BBA-09FB-BA373FF4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1" y="1570576"/>
            <a:ext cx="7338660" cy="33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3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C40E-267F-01FA-9113-A69B0BE52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746B33-37A6-D28A-140F-25F2B2F6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E68484-FE44-D421-4657-9ACBCA3F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4" y="1316878"/>
            <a:ext cx="4563112" cy="53537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E029787-AF0D-4DCF-0571-67CC9A37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91" y="2760195"/>
            <a:ext cx="5152452" cy="381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8EBD3B7-4726-09FA-E2EE-41CF51613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491" y="858536"/>
            <a:ext cx="4111100" cy="183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92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7D67C-9B11-0D3E-C758-325CAC60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7FF17-F9EF-5E2C-6795-BA8F4831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4CF36D-B6C9-5C46-35FA-CF598B9D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61" y="1644529"/>
            <a:ext cx="5079448" cy="35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94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69800-4B25-D36A-F256-6ED8299F0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4D7A00-FA1D-80C5-0F65-AAF6E31F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0AB5DA-2DF4-D144-745D-A0D59D8E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8" y="1312328"/>
            <a:ext cx="6230219" cy="23148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DF4DA3-FABD-D0DB-828B-8E880EA44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53" y="4406609"/>
            <a:ext cx="6325483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10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6428E-CA79-E43D-52AD-2A7C5121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A165CF-B1FB-5F17-610D-784578A99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行為型模式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3C434A-1421-B9E4-C556-FEBD883D5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009" y="494093"/>
            <a:ext cx="6458851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88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0095C-6894-A6A4-ABAA-DE31F20EA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47E95-B092-2402-9910-3604D575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D393CA-EDBA-6D8E-7CFD-62398185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92629"/>
            <a:ext cx="656364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74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161EE-8454-F7CA-BD47-B9304EF89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71316A-927B-56C6-029A-E13963F9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it-IT" dirty="0"/>
              <a:t>中介者模式（</a:t>
            </a:r>
            <a:r>
              <a:rPr lang="it-IT" altLang="zh-TW" dirty="0"/>
              <a:t>Mediator</a:t>
            </a:r>
            <a:r>
              <a:rPr lang="zh-TW" altLang="it-IT" dirty="0"/>
              <a:t>）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37E6D5-A113-4CE2-984E-C947C24D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212" y="2529554"/>
            <a:ext cx="7225554" cy="388039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7DE6BC1-F45E-33DD-4CD3-090550242E5D}"/>
              </a:ext>
            </a:extLst>
          </p:cNvPr>
          <p:cNvSpPr txBox="1"/>
          <p:nvPr/>
        </p:nvSpPr>
        <p:spPr>
          <a:xfrm>
            <a:off x="331693" y="1306649"/>
            <a:ext cx="6096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/>
              <a:t>主要目的：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減少耦合</a:t>
            </a:r>
            <a:r>
              <a:rPr lang="zh-TW" altLang="en-US" sz="1200" dirty="0"/>
              <a:t>：避免物件之間直接的通信，將交互邏輯集中到中介者中，降低物件間的相互依賴。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集中控制</a:t>
            </a:r>
            <a:r>
              <a:rPr lang="zh-TW" altLang="en-US" sz="1200" dirty="0"/>
              <a:t>：所有物件的交互都通過中介者進行，方便集中管理和控制交互邏輯。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簡化系統設計</a:t>
            </a:r>
            <a:r>
              <a:rPr lang="zh-TW" altLang="en-US" sz="1200" dirty="0"/>
              <a:t>：將物件之間的複雜交互邏輯移到中介者中，使得每個物件專注於自己的功能，而不需要關心其他物件的狀況。</a:t>
            </a:r>
          </a:p>
        </p:txBody>
      </p:sp>
    </p:spTree>
    <p:extLst>
      <p:ext uri="{BB962C8B-B14F-4D97-AF65-F5344CB8AC3E}">
        <p14:creationId xmlns:p14="http://schemas.microsoft.com/office/powerpoint/2010/main" val="2887596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336E3-4202-70AE-AF1D-3EC85227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B52ED2-D1F3-FFCE-286B-66F61D91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8C7490-2C65-DFC6-21A8-B2AE357E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07" y="1315861"/>
            <a:ext cx="7316221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75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E9F1-B4A3-1F40-791D-18102F65C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A1FE6A-8F21-1712-CE08-8F9D25EC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0C6C82-4835-C73E-EA8A-DEB3E5B5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70" y="237409"/>
            <a:ext cx="4391638" cy="62397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0E4434D-B525-6FCB-8F31-12EBA692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98" y="1227065"/>
            <a:ext cx="4439270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22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23387-DC0A-DE05-BE7F-E54D41153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F4BBDB-D47A-ADF1-0D8F-FB17DDFF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D65982-B1C2-17AA-85BF-2F203A98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9672"/>
            <a:ext cx="385816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63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58D89-89D1-A060-9E4E-3C0A2377C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65CE6-770D-239D-AC10-C4AE59FE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6F74BA-33C5-E70A-74C9-EEC9D3F9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8" y="1317297"/>
            <a:ext cx="7192379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8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639C7-BC8E-43FD-67A9-BCDC02EC0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F66E31-B401-24D9-9EBD-E0AEA954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FF29EF-5AEA-1F12-E872-50AF2FC7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9633"/>
            <a:ext cx="744006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92474-E2FE-70FB-4A7F-51FCF2E66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C025A-87BE-DB41-07E0-8A220968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備忘錄模式（</a:t>
            </a:r>
            <a:r>
              <a:rPr lang="en-US" altLang="zh-TW" dirty="0"/>
              <a:t>Memento</a:t>
            </a:r>
            <a:r>
              <a:rPr lang="zh-TW" altLang="en-US" dirty="0"/>
              <a:t>）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58020AD-EC7B-97DB-12A0-E055568929AB}"/>
              </a:ext>
            </a:extLst>
          </p:cNvPr>
          <p:cNvSpPr txBox="1"/>
          <p:nvPr/>
        </p:nvSpPr>
        <p:spPr>
          <a:xfrm>
            <a:off x="521207" y="1313801"/>
            <a:ext cx="6096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/>
              <a:t>主要目的：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保存物件狀態</a:t>
            </a:r>
            <a:r>
              <a:rPr lang="zh-TW" altLang="en-US" sz="1200" dirty="0"/>
              <a:t>：能夠保存物件在某個時間點的狀態，以便日後恢復。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不暴露實現細節</a:t>
            </a:r>
            <a:r>
              <a:rPr lang="zh-TW" altLang="en-US" sz="1200" dirty="0"/>
              <a:t>：避免將物件的內部狀態暴露給外界，只提供對外可用的備忘錄接口，保護內部實現的封裝性。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撤銷</a:t>
            </a:r>
            <a:r>
              <a:rPr lang="en-US" altLang="zh-TW" sz="1200" b="1" dirty="0"/>
              <a:t>/</a:t>
            </a:r>
            <a:r>
              <a:rPr lang="zh-TW" altLang="en-US" sz="1200" b="1" dirty="0"/>
              <a:t>重做功能</a:t>
            </a:r>
            <a:r>
              <a:rPr lang="zh-TW" altLang="en-US" sz="1200" dirty="0"/>
              <a:t>：提供一種實現撤銷或重做操作的方式，常用於文本編輯器等需要回退到歷史狀態的應用。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F7CE49-143B-AEF2-2CEF-75915DF8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806" y="2550182"/>
            <a:ext cx="8183117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08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5B163-2A75-C61E-F892-02C9610EE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8D56A-C88E-9EF8-5E2A-658A68F2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6460FD-4BE9-6469-99D1-26320DD6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76305"/>
            <a:ext cx="6563641" cy="6477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5E7734B-3D80-DDD5-F74A-E2585F6D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2112264"/>
            <a:ext cx="711616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8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26006-6628-4AD6-FF88-A4EAF705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968C5-1BE5-9AA2-FC9A-3FACDD91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B932D5-32C5-A706-4B86-F809B063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50" y="1342983"/>
            <a:ext cx="5144218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42CC-245B-31CE-0CBF-95EA9C7E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E4C0D-FFE0-B8BD-9165-BAFFE125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行為型模式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01E795A-6C50-8FF0-FFA3-95EEC80B16DD}"/>
              </a:ext>
            </a:extLst>
          </p:cNvPr>
          <p:cNvGrpSpPr/>
          <p:nvPr/>
        </p:nvGrpSpPr>
        <p:grpSpPr>
          <a:xfrm>
            <a:off x="2498460" y="2023866"/>
            <a:ext cx="6477904" cy="2810267"/>
            <a:chOff x="2534319" y="1108571"/>
            <a:chExt cx="6477904" cy="281026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1EF6D62-467A-5FC6-692E-759AE23E3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4319" y="1899256"/>
              <a:ext cx="6477904" cy="2019582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C5E79C7-13B4-EE5C-F011-0856739A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4319" y="1108571"/>
              <a:ext cx="6412457" cy="790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3294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B1414-8A4B-A073-7BD1-ABEE9F568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3BE278-83AF-BE9B-F0A5-38DD7261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01657F-40AF-13E0-E935-76EEF67E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61914"/>
            <a:ext cx="3677163" cy="23053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7A0A0CD-6BAE-1FE2-7D59-CC122AF7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802" y="1361914"/>
            <a:ext cx="4239217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09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757A6-71DF-16D2-1A04-1F37E4C31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2BBC2F-1487-F39F-80AB-BEAC99AB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A3EA3A-D788-4C3D-3E0C-25336070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96781"/>
            <a:ext cx="6593532" cy="28795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7487A4-B9E0-487B-4366-11C77F17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377" y="4198578"/>
            <a:ext cx="7244630" cy="26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3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82B53-4716-F021-02ED-3B8BC1B51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533E94-6151-7F36-79E3-224CAB08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543508-9B4E-834B-8E5E-AC03C8D9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2" y="1265726"/>
            <a:ext cx="7535327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22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6B93B-1991-B7CB-B66C-7638DE151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F6516E-6F38-1E0D-4490-390CF362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觀察者模式（</a:t>
            </a:r>
            <a:r>
              <a:rPr lang="en-US" altLang="zh-TW" dirty="0"/>
              <a:t>Observer</a:t>
            </a:r>
            <a:r>
              <a:rPr lang="zh-TW" altLang="en-US" dirty="0"/>
              <a:t>）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5A29FE-3C67-BC9A-F67F-BBBFB692EA9C}"/>
              </a:ext>
            </a:extLst>
          </p:cNvPr>
          <p:cNvSpPr txBox="1"/>
          <p:nvPr/>
        </p:nvSpPr>
        <p:spPr>
          <a:xfrm>
            <a:off x="521207" y="1313801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b="1" dirty="0"/>
              <a:t>主要目的：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解耦</a:t>
            </a:r>
            <a:r>
              <a:rPr lang="zh-TW" altLang="en-US" sz="1200" dirty="0"/>
              <a:t>：</a:t>
            </a:r>
            <a:r>
              <a:rPr lang="en-US" altLang="zh-TW" sz="1200" dirty="0"/>
              <a:t>Subject</a:t>
            </a:r>
            <a:r>
              <a:rPr lang="zh-TW" altLang="en-US" sz="1200" dirty="0"/>
              <a:t>不需要知道觀察者的具體類型和實現，減少了對象之間的耦合。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自動更新</a:t>
            </a:r>
            <a:r>
              <a:rPr lang="zh-TW" altLang="en-US" sz="1200" dirty="0"/>
              <a:t>：當主題的狀態改變時，觀察者會自動獲得通知，無需主動輪詢或查詢。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動態註冊和解除註冊觀察者</a:t>
            </a:r>
            <a:r>
              <a:rPr lang="zh-TW" altLang="en-US" sz="1200" dirty="0"/>
              <a:t>：允許在運行時動態地向主題註冊或解除註冊觀察者，增加了靈活性。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43DEA2-295C-A017-CC7A-AB6B1C0E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287" y="2272202"/>
            <a:ext cx="6221506" cy="432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92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1288-9AEF-43B4-B7CF-15E88870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319C9D-5EE8-5720-8986-BF91B443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0123B7-336A-CCF7-0D53-B4078649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285909"/>
            <a:ext cx="5973009" cy="35152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77A7EC6-E4E5-0AD6-2384-DD921F034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39" y="2505629"/>
            <a:ext cx="5992061" cy="4105848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76B4F5C-ED10-B54B-8734-C6656D33F49B}"/>
              </a:ext>
            </a:extLst>
          </p:cNvPr>
          <p:cNvCxnSpPr>
            <a:cxnSpLocks/>
          </p:cNvCxnSpPr>
          <p:nvPr/>
        </p:nvCxnSpPr>
        <p:spPr>
          <a:xfrm flipV="1">
            <a:off x="5624509" y="2976282"/>
            <a:ext cx="704573" cy="158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718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F57AD-7133-9F9E-7BF0-C7FE6F2BE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53C9FC-A853-7D3A-35B9-2EAE100A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1095E3-6997-BF74-A495-1B60DED8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94" y="537703"/>
            <a:ext cx="6039693" cy="61921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61A1ED-EC23-27CE-20D2-0A930B3C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67" y="1338994"/>
            <a:ext cx="4163006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82CF0-388B-7C7F-F0FF-19CD1D33A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0F201-E188-BDCC-0E97-1E3519A6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3920DA-0366-6F9B-D99E-DD7A39D3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681" y="1245447"/>
            <a:ext cx="4725059" cy="350568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7807464-90D5-E490-CCF3-A4D1E8D9A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285788"/>
            <a:ext cx="3515216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7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232A2-C988-1DAA-5E35-0AFAA3469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6AE14-72AC-56FB-842C-F93F34B3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8BE3C3-3FD4-B319-86B5-373B2993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70" y="1207954"/>
            <a:ext cx="6737356" cy="32274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584EA1-FD2B-4CB3-FEFB-8326356D3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005" y="4488829"/>
            <a:ext cx="6703112" cy="22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32F4C-4DFB-636D-46DD-CF83E63B2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8A0BD-9B03-A8B2-FAFC-B9E13BEE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5D0CF8-83DF-7B48-0B8F-E3F31C31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17" y="1341859"/>
            <a:ext cx="7411484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70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3551-0BF1-0318-0884-F625CC5F5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4033C8-AA39-492C-DC89-3FC24A13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狀態模式（</a:t>
            </a:r>
            <a:r>
              <a:rPr lang="en-US" altLang="zh-TW" dirty="0"/>
              <a:t>State</a:t>
            </a:r>
            <a:r>
              <a:rPr lang="zh-TW" altLang="en-US" dirty="0"/>
              <a:t>）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43BF70-2EC8-0464-E629-0AFB2464B5D1}"/>
              </a:ext>
            </a:extLst>
          </p:cNvPr>
          <p:cNvSpPr txBox="1"/>
          <p:nvPr/>
        </p:nvSpPr>
        <p:spPr>
          <a:xfrm>
            <a:off x="521207" y="1313801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 dirty="0"/>
              <a:t>主要目標：</a:t>
            </a:r>
          </a:p>
          <a:p>
            <a:r>
              <a:rPr lang="zh-TW" altLang="en-US" sz="1200" b="1" dirty="0"/>
              <a:t>封裝狀態邏輯：</a:t>
            </a:r>
            <a:r>
              <a:rPr lang="zh-TW" altLang="en-US" sz="1200" dirty="0"/>
              <a:t>將根據對象狀態而不同的行為分開到不同的類中，從而減少了條件語句的使用。</a:t>
            </a:r>
            <a:endParaRPr lang="zh-TW" altLang="en-US" sz="1200" b="1" dirty="0"/>
          </a:p>
          <a:p>
            <a:r>
              <a:rPr lang="zh-TW" altLang="en-US" sz="1200" b="1" dirty="0"/>
              <a:t>狀態切換的集中管理：</a:t>
            </a:r>
            <a:r>
              <a:rPr lang="zh-TW" altLang="en-US" sz="1200" dirty="0"/>
              <a:t>在</a:t>
            </a:r>
            <a:r>
              <a:rPr lang="en-US" altLang="zh-TW" sz="1200" dirty="0"/>
              <a:t>Context</a:t>
            </a:r>
            <a:r>
              <a:rPr lang="zh-TW" altLang="en-US" sz="1200" dirty="0"/>
              <a:t>類中集中管理不同狀態的切換，使得狀態變更更加簡單明了。</a:t>
            </a:r>
            <a:endParaRPr lang="zh-TW" altLang="en-US" sz="1200" b="1" dirty="0"/>
          </a:p>
          <a:p>
            <a:r>
              <a:rPr lang="zh-TW" altLang="en-US" sz="1200" b="1" dirty="0"/>
              <a:t>易於擴展：</a:t>
            </a:r>
            <a:r>
              <a:rPr lang="zh-TW" altLang="en-US" sz="1200" dirty="0"/>
              <a:t>若要增加新的狀態，只需要添加新的狀態類和相應的行為，而不必修改現有的代碼。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480382-8C31-C8E4-A6AE-ABCFF93CE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70" y="2473994"/>
            <a:ext cx="6239436" cy="43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70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14DB2-7706-9C07-2502-959611F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責任鏈模式（</a:t>
            </a:r>
            <a:r>
              <a:rPr lang="en-US" altLang="zh-TW" dirty="0"/>
              <a:t>Chain of Responsibility</a:t>
            </a:r>
            <a:r>
              <a:rPr lang="zh-TW" altLang="en-US" dirty="0"/>
              <a:t>）</a:t>
            </a:r>
            <a:r>
              <a:rPr lang="en-US" altLang="zh-TW" dirty="0"/>
              <a:t>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1DDF6E-4CFB-1FB9-4ED5-D0D9ABAFCCE3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實作</a:t>
            </a:r>
            <a:r>
              <a:rPr lang="en-US" altLang="zh-TW" b="1" dirty="0"/>
              <a:t>Handler</a:t>
            </a:r>
            <a:r>
              <a:rPr lang="zh-TW" altLang="en-US" b="1" dirty="0"/>
              <a:t>介面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透過</a:t>
            </a:r>
            <a:r>
              <a:rPr lang="en-US" altLang="zh-TW" b="1" dirty="0" err="1"/>
              <a:t>setSuccessor</a:t>
            </a:r>
            <a:r>
              <a:rPr lang="zh-TW" altLang="en-US" b="1" dirty="0"/>
              <a:t>下一個</a:t>
            </a:r>
            <a:r>
              <a:rPr lang="en-US" altLang="zh-TW" b="1" dirty="0"/>
              <a:t>Handler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0D4E70-DD22-214F-39B2-3EF380623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66" y="2321755"/>
            <a:ext cx="7908948" cy="41687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E81005-8C19-BBE0-C24D-B5D9D43D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2813388"/>
            <a:ext cx="275310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9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71AC7-8A8A-D8A7-7F44-08E408A69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8AA5AC-BB80-EDC6-FD18-083FA7E5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DCCF4E-B704-1B58-259C-F85270B4C215}"/>
              </a:ext>
            </a:extLst>
          </p:cNvPr>
          <p:cNvSpPr txBox="1"/>
          <p:nvPr/>
        </p:nvSpPr>
        <p:spPr>
          <a:xfrm>
            <a:off x="521207" y="1317811"/>
            <a:ext cx="7576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/>
              <a:t>範例程式</a:t>
            </a:r>
          </a:p>
          <a:p>
            <a:r>
              <a:rPr lang="zh-TW" altLang="en-US" sz="1200" dirty="0"/>
              <a:t>假設有一個播放音樂的應用，它有三個狀態：</a:t>
            </a:r>
            <a:r>
              <a:rPr lang="en-US" altLang="zh-TW" sz="1200" dirty="0"/>
              <a:t>Playing</a:t>
            </a:r>
            <a:r>
              <a:rPr lang="zh-TW" altLang="en-US" sz="1200" dirty="0"/>
              <a:t>（播放中）、</a:t>
            </a:r>
            <a:r>
              <a:rPr lang="en-US" altLang="zh-TW" sz="1200" dirty="0"/>
              <a:t>Paused</a:t>
            </a:r>
            <a:r>
              <a:rPr lang="zh-TW" altLang="en-US" sz="1200" dirty="0"/>
              <a:t>（暫停中）、</a:t>
            </a:r>
            <a:r>
              <a:rPr lang="en-US" altLang="zh-TW" sz="1200" dirty="0"/>
              <a:t>Stopped</a:t>
            </a:r>
            <a:r>
              <a:rPr lang="zh-TW" altLang="en-US" sz="1200" dirty="0"/>
              <a:t>（已停止）。</a:t>
            </a:r>
            <a:endParaRPr lang="en-US" altLang="zh-TW" sz="1200" dirty="0"/>
          </a:p>
          <a:p>
            <a:r>
              <a:rPr lang="zh-TW" altLang="en-US" sz="1200" dirty="0"/>
              <a:t>每個狀態會根據用戶的操作（如播放、暫停、停止）來改變應用的行為。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2AE809-27B6-4ABF-7F7D-329D5BA4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964142"/>
            <a:ext cx="7163800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52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297B9-B638-B218-FA06-7426CEC61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148134-77EB-D028-B4E6-035C5971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DB8870-B315-C153-E514-9A5553AC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974" y="448056"/>
            <a:ext cx="500132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61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4697-F967-2D0C-E86F-1D313A52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301DE9-7D46-2A93-C078-12A0EB0C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6734BB-8EA7-696D-A0C0-29EB2B50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222" y="1088136"/>
            <a:ext cx="5437838" cy="54724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B26819-748B-D6EA-C3A1-ED911053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56" y="1088136"/>
            <a:ext cx="5333930" cy="56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7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F9EBF-FBE5-3025-A5C8-A9503B1E8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0DFB7-296C-4EA5-E332-B0F64BD2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392386-4D06-D4DD-57F5-8A864D73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63" y="366285"/>
            <a:ext cx="5696745" cy="61254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F5FB828-E976-3D47-D83C-0BAF2923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16571"/>
            <a:ext cx="3258005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50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CFBF-4FCA-46F4-1CC7-080D9BB2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AA25B4-1222-0BD0-42D2-4ED6D791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4FC8D8-4D20-008F-9F34-672F0C45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06" y="1243083"/>
            <a:ext cx="7125694" cy="29912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584A6B-3855-9EC9-38AF-F9182661B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629" y="4580889"/>
            <a:ext cx="7087589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61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8AF68-4887-4A37-6D0B-34B582D46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AEB0EA-77EF-32B5-7818-ED44867A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248C37-7389-86AF-CC23-CE55CBF6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35" y="1288135"/>
            <a:ext cx="7230484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18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49419-5D48-96E5-03C3-E6E2295F5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09523-F547-5BE1-BB6E-0BC00AF7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策略模式（</a:t>
            </a:r>
            <a:r>
              <a:rPr lang="en-US" altLang="zh-TW" dirty="0"/>
              <a:t>Strategy</a:t>
            </a:r>
            <a:r>
              <a:rPr lang="zh-TW" altLang="en-US" dirty="0"/>
              <a:t>）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C7EF0E-55E9-D9B2-F7B6-1FCE1FC5D583}"/>
              </a:ext>
            </a:extLst>
          </p:cNvPr>
          <p:cNvSpPr txBox="1"/>
          <p:nvPr/>
        </p:nvSpPr>
        <p:spPr>
          <a:xfrm>
            <a:off x="521206" y="1313801"/>
            <a:ext cx="62650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200" b="1" dirty="0"/>
              <a:t>主要目標：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封裝算法</a:t>
            </a:r>
            <a:r>
              <a:rPr lang="zh-TW" altLang="en-US" sz="1200" dirty="0"/>
              <a:t>：將不同的算法封裝成策略類，這樣可以讓算法的變化不影響到客戶端代碼。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靈活的替換算法</a:t>
            </a:r>
            <a:r>
              <a:rPr lang="zh-TW" altLang="en-US" sz="1200" dirty="0"/>
              <a:t>：允許在運行時動態地改變策略，根據需要選擇不同的算法。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增強可擴展性</a:t>
            </a:r>
            <a:r>
              <a:rPr lang="zh-TW" altLang="en-US" sz="1200" dirty="0"/>
              <a:t>：當需要新增算法時，只需創建一個新的策略類，而不需要修改其他代碼。</a:t>
            </a:r>
          </a:p>
          <a:p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EDB70D-C063-2D9C-C172-4EB27FE7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3" y="2408220"/>
            <a:ext cx="6969654" cy="34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30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F758E-8A61-A011-20EB-79EF7722E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761D8F-9B0F-BF33-4E0E-208B97A2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027BD3-C838-1680-0BF9-DD1ED757BBBE}"/>
              </a:ext>
            </a:extLst>
          </p:cNvPr>
          <p:cNvSpPr txBox="1"/>
          <p:nvPr/>
        </p:nvSpPr>
        <p:spPr>
          <a:xfrm>
            <a:off x="521207" y="1246111"/>
            <a:ext cx="7573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200" b="1" dirty="0"/>
              <a:t>範例程式</a:t>
            </a:r>
          </a:p>
          <a:p>
            <a:r>
              <a:rPr lang="zh-TW" altLang="en-US" sz="1200" dirty="0"/>
              <a:t>假設有一個在線商店，根據不同的計算方式來計算顧客的折扣。不同的折扣策略可以用策略模式來實現。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8130FD-3A06-0573-55A6-19999020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55" y="1707776"/>
            <a:ext cx="7173326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52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5BA8A-32CC-5300-9D76-4C94374A5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9D1A4F-FDA7-C174-C10D-62828356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794D00-D3BD-5480-3344-D77F47CF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64" y="1367403"/>
            <a:ext cx="581106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477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A2866-4E5B-4CBF-7E70-64B1DA97B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F86F3-081E-4C47-DCB1-10C9BC20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81C31E-E56A-89AF-D618-76511061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27" y="1302446"/>
            <a:ext cx="4934639" cy="34104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2E077C-2F4D-2CAF-0F63-6048CCC0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09" y="1302446"/>
            <a:ext cx="4601217" cy="342947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28098D4-26AF-1EA6-9B35-AC000814F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944" y="5202897"/>
            <a:ext cx="365811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0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7DBF-EDAE-B8C7-41C1-A6052045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8BD59-A4D7-EFE1-2EAB-0637B22B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3541EAE-6473-63C1-E28E-9557F53B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42" y="1300761"/>
            <a:ext cx="4553585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7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84DD7-FDBE-09A2-2649-48961E80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28C14-4B57-B2AB-1783-855F100F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937850-A88B-55DC-E04D-77B65857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88" y="1318462"/>
            <a:ext cx="7163800" cy="271500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AC194AC-6272-DA39-FFA1-77414D91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50" y="4263792"/>
            <a:ext cx="7182852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914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62F53-5AA6-58F2-D1AA-67CCC96FD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4CB5B-4046-7EAF-7189-691CFC3F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A0701D-FB6B-9C07-F1C0-060E8993B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0438"/>
            <a:ext cx="7478169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80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2E6F-3B35-D379-C95F-BEDC49F8F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E21B4-6907-BE56-8AD4-F27EDE27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範本方法模式（</a:t>
            </a:r>
            <a:r>
              <a:rPr lang="en-US" altLang="zh-TW" dirty="0"/>
              <a:t>Template Method</a:t>
            </a:r>
            <a:r>
              <a:rPr lang="zh-TW" altLang="en-US" dirty="0"/>
              <a:t>）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143CB46-D5AC-FCBD-A17D-0A7D633BF738}"/>
              </a:ext>
            </a:extLst>
          </p:cNvPr>
          <p:cNvSpPr txBox="1"/>
          <p:nvPr/>
        </p:nvSpPr>
        <p:spPr>
          <a:xfrm>
            <a:off x="521207" y="131380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200" b="1" dirty="0"/>
              <a:t>主要目標：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固定流程，靈活步驟</a:t>
            </a:r>
            <a:r>
              <a:rPr lang="zh-TW" altLang="en-US" sz="1200" dirty="0"/>
              <a:t>：確保算法的整體流程是固定的，但讓子類能夠根據需求覆寫特定的步驟。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避免代碼重複</a:t>
            </a:r>
            <a:r>
              <a:rPr lang="zh-TW" altLang="en-US" sz="1200" dirty="0"/>
              <a:t>：將共同的步驟放在父類中，減少子類的重複代碼。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提高可維護性</a:t>
            </a:r>
            <a:r>
              <a:rPr lang="zh-TW" altLang="en-US" sz="1200" dirty="0"/>
              <a:t>：範本方法將固定流程與可變部分分離，使代碼更易於維護和擴展。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852251-CFA0-FDD2-DE21-D8E2B762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66" y="2760490"/>
            <a:ext cx="7351060" cy="35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6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51916-3EC8-6651-5AF3-9CF4DD944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4BDB81-0AFE-A1AC-01CA-C82FD8FD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0283FDA-38F2-AD56-10C9-0826DC8D2A5E}"/>
              </a:ext>
            </a:extLst>
          </p:cNvPr>
          <p:cNvSpPr txBox="1"/>
          <p:nvPr/>
        </p:nvSpPr>
        <p:spPr>
          <a:xfrm>
            <a:off x="521206" y="1291842"/>
            <a:ext cx="11114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200" b="1" dirty="0"/>
              <a:t>範例程式</a:t>
            </a:r>
          </a:p>
          <a:p>
            <a:r>
              <a:rPr lang="zh-TW" altLang="en-US" sz="1200" dirty="0"/>
              <a:t>假設有一個程式處理資料的清洗過程，不同的資料清洗方式會有所不同，但清洗的流程是固定的。</a:t>
            </a:r>
            <a:endParaRPr lang="en-US" altLang="zh-TW" sz="1200" dirty="0"/>
          </a:p>
          <a:p>
            <a:r>
              <a:rPr lang="zh-TW" altLang="en-US" sz="1200" dirty="0"/>
              <a:t>範本方法模式可以幫助封裝這一固定流程，並允許具體的資料清洗方式在子類中進行覆寫。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8D4026E-D8EE-AD6E-B27E-48C920CA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08" y="2063841"/>
            <a:ext cx="7097115" cy="403916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F4B075F-3393-D933-529D-BCA43F8F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234" y="2123893"/>
            <a:ext cx="3781953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6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BD991-A5E4-36F8-B830-9AD0AF729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99BDF-BFF3-B056-4CC3-86329E44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EA1603-4B3C-77D0-94BB-479E7E4B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6" y="1655105"/>
            <a:ext cx="6038316" cy="428289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7249D77-DE9A-2361-B3B0-5BF69FC7F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616" y="1720119"/>
            <a:ext cx="6087078" cy="421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63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AB22E-D62D-4EB6-545E-28B8237EA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E5F157-2493-0CD6-FEE8-CFAE3CCE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19D7699-A344-DC88-2343-653E7899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2" y="1088136"/>
            <a:ext cx="7144747" cy="53633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16A8EDA-AA34-8DB5-45BB-380A0B585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2189"/>
            <a:ext cx="569674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5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A1B3A-4764-DB5D-59E5-B6E7DF7E4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085FC-4563-9F32-8EAC-12F4E594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F6EED2-25E6-1B0A-8F3B-769B30A4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83436"/>
            <a:ext cx="7049484" cy="283884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D56153-A88C-CCC8-10CE-226C3485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507" y="4317582"/>
            <a:ext cx="735432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48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BD56-5C7E-4392-2B7A-79F163BD2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CB6F73-4BB3-5AD9-888C-1BAE9B48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A3884CD-C348-D5E9-18A7-25D7BED6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8" y="1335745"/>
            <a:ext cx="7220958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74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C475C-FCDE-5FAF-7B65-9A6849DFB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6C734E-3444-2722-DC37-319525B9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訪問者模式（</a:t>
            </a:r>
            <a:r>
              <a:rPr lang="en-US" altLang="zh-TW" dirty="0"/>
              <a:t>Visitor</a:t>
            </a:r>
            <a:r>
              <a:rPr lang="zh-TW" altLang="en-US" dirty="0"/>
              <a:t>）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C5E53A-48C0-6FFE-FE9C-74CCA5585D3C}"/>
              </a:ext>
            </a:extLst>
          </p:cNvPr>
          <p:cNvSpPr txBox="1"/>
          <p:nvPr/>
        </p:nvSpPr>
        <p:spPr>
          <a:xfrm>
            <a:off x="521207" y="1313801"/>
            <a:ext cx="47679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sz="1200" b="1" dirty="0"/>
              <a:t>主要目標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將操作與物件結構分開</a:t>
            </a:r>
            <a:r>
              <a:rPr lang="zh-TW" altLang="en-US" sz="1200" dirty="0"/>
              <a:t>：允許在不修改物件結構的情況下，為物件結構中的元素添加新的操作，達到對物件結構的解耦。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易於擴展新的操作</a:t>
            </a:r>
            <a:r>
              <a:rPr lang="zh-TW" altLang="en-US" sz="1200" dirty="0"/>
              <a:t>：不需要修改現有的物件類，只需新增訪問者類即可擴展新的操作。</a:t>
            </a:r>
          </a:p>
          <a:p>
            <a:pPr>
              <a:buFont typeface="+mj-lt"/>
              <a:buAutoNum type="arabicPeriod"/>
            </a:pPr>
            <a:r>
              <a:rPr lang="zh-TW" altLang="en-US" sz="1200" b="1" dirty="0"/>
              <a:t>集中操作邏輯</a:t>
            </a:r>
            <a:r>
              <a:rPr lang="zh-TW" altLang="en-US" sz="1200" dirty="0"/>
              <a:t>：不同的操作可以集中在各自的訪問者類中，避免將不同的操作邏輯分散到每個元素類中，保持代碼清晰。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D226D3-BA2C-624C-BA13-94B24BCE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143" y="-71718"/>
            <a:ext cx="6511496" cy="71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459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D8B-6136-7197-268F-E765FB5B2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681F0-2B8E-494C-5912-B7E2B995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919580C-3FD9-B97C-3DBA-36F8002E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64" y="232916"/>
            <a:ext cx="6068272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4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200CE-5AB9-F8E1-70A0-18CD1616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5EEE2-092D-66FA-B92F-698844DA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798B04-E290-F065-2995-563BA1253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2427"/>
            <a:ext cx="5096586" cy="489653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2CF844-8106-0904-D6DF-A560B500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3374"/>
            <a:ext cx="5210902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632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092D2-5E1B-301F-5055-4DA634DFB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07A94-D9C2-E21C-53A6-37B1E687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F778DE-1856-B82E-6EA2-D19B69AB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730" y="5169462"/>
            <a:ext cx="3419952" cy="13241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CF2904-3A9B-7BA6-ADB3-4C81E7EA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5" y="1323602"/>
            <a:ext cx="4629796" cy="33913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B688335-FCE5-58B2-A2F1-C2BD07EF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822" y="1323602"/>
            <a:ext cx="4067743" cy="343900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D1FE703-FF43-C33E-3B72-C36853B5B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235" y="1266444"/>
            <a:ext cx="3896269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0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4C650-5DA0-ECD5-33F1-23C99DAA7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3513D-87CE-824B-0B17-4B8B082C9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4933BD-FD89-A6F1-1D60-3E9F3525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60" y="1307663"/>
            <a:ext cx="6839905" cy="49060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4FF1FC9-B74F-63D0-FD7D-BE58F6C9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954" y="1182115"/>
            <a:ext cx="5525271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8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189FC-93AD-A7DD-57C8-BC5E45AC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09524E-7FED-0200-02D9-57FE5BB1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D5DAA7C-691E-9934-84A7-7E7294C9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91362"/>
            <a:ext cx="4372585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2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C2AC6-DB8B-421D-6097-B3344AC99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697AC-6746-9548-3D0A-A7DABB4F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8BA6D19-0FFD-ED83-C7BD-CF499210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8" y="1325267"/>
            <a:ext cx="7230484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886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61C4-9337-150D-8070-21FCFB4B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80794-91A1-925D-1C96-97B35B1ED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870BA9-3AEC-901A-4153-8FD3851C6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7" y="1313706"/>
            <a:ext cx="8247532" cy="45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78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1B8A2-4A55-DBB3-601D-E5B2FE91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51F8CD-CC59-E38F-BA48-5F6A54975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SOLID</a:t>
            </a:r>
            <a:r>
              <a:rPr lang="zh-TW" altLang="en-US" dirty="0"/>
              <a:t>比對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BF7388-68D3-2CB1-5B16-9B69507D6E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3B0C25-B3E2-0053-BA9B-0ECE9006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235" y="1269700"/>
            <a:ext cx="7144747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5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7A4623-CEBB-D104-7EB8-49C68EF0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設計模式關注點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1E231E-3F79-B5AD-E59A-61FC67CB3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42549"/>
            <a:ext cx="7154273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72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07699-66B2-BC1A-5757-03308A321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AFF15-58B1-C407-FAC3-1D355C99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23</a:t>
            </a:r>
            <a:r>
              <a:rPr lang="zh-TW" altLang="en-US" dirty="0"/>
              <a:t>種設計模式關注點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C0D147-A31B-3704-CA2A-73DF6908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66" y="1312825"/>
            <a:ext cx="680179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728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9F6EC-9852-A203-3020-64B84CA6D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5B737-66F6-B146-46EF-1D9A9617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23</a:t>
            </a:r>
            <a:r>
              <a:rPr lang="zh-TW" altLang="en-US" dirty="0"/>
              <a:t>種設計模式關注點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963755-C8FA-C3CD-4EB7-0E4C3897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58" y="1088136"/>
            <a:ext cx="7411484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41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F5944-DBA1-BC7C-FC60-FC5FFBC9D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70540-9100-D157-18A6-870B09C7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23</a:t>
            </a:r>
            <a:r>
              <a:rPr lang="zh-TW" altLang="en-US" dirty="0"/>
              <a:t>種設計模式關注點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329AB6-CDFD-547E-C338-C8551822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12" y="1266523"/>
            <a:ext cx="7125694" cy="21624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08121B-0AFB-B14C-AC8A-9DC9A866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12" y="3607387"/>
            <a:ext cx="6677957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0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4F19-621B-866A-28E1-06E10463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D62066-8E92-CA64-D9FF-45268611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463BAF-05ED-D700-F181-A35657B3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7" y="1371376"/>
            <a:ext cx="4648849" cy="32008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23CF7E-1168-4622-E497-D967DD623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22" y="1235947"/>
            <a:ext cx="4610743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65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68441-867D-6CF0-BC46-FD492309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F9FBC-704E-579D-7BDA-10F37BC7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並發型模式 </a:t>
            </a:r>
            <a:r>
              <a:rPr lang="en-US" altLang="zh-TW" dirty="0"/>
              <a:t>(Concurrency Patterns)</a:t>
            </a:r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069C2D8-ECE2-419D-70A0-3634231A17B8}"/>
              </a:ext>
            </a:extLst>
          </p:cNvPr>
          <p:cNvGraphicFramePr>
            <a:graphicFrameLocks noGrp="1"/>
          </p:cNvGraphicFramePr>
          <p:nvPr/>
        </p:nvGraphicFramePr>
        <p:xfrm>
          <a:off x="607009" y="1679062"/>
          <a:ext cx="10831956" cy="4019829"/>
        </p:xfrm>
        <a:graphic>
          <a:graphicData uri="http://schemas.openxmlformats.org/drawingml/2006/table">
            <a:tbl>
              <a:tblPr/>
              <a:tblGrid>
                <a:gridCol w="1805326">
                  <a:extLst>
                    <a:ext uri="{9D8B030D-6E8A-4147-A177-3AD203B41FA5}">
                      <a16:colId xmlns:a16="http://schemas.microsoft.com/office/drawing/2014/main" val="41114917"/>
                    </a:ext>
                  </a:extLst>
                </a:gridCol>
                <a:gridCol w="1805326">
                  <a:extLst>
                    <a:ext uri="{9D8B030D-6E8A-4147-A177-3AD203B41FA5}">
                      <a16:colId xmlns:a16="http://schemas.microsoft.com/office/drawing/2014/main" val="1187800276"/>
                    </a:ext>
                  </a:extLst>
                </a:gridCol>
                <a:gridCol w="1805326">
                  <a:extLst>
                    <a:ext uri="{9D8B030D-6E8A-4147-A177-3AD203B41FA5}">
                      <a16:colId xmlns:a16="http://schemas.microsoft.com/office/drawing/2014/main" val="77218649"/>
                    </a:ext>
                  </a:extLst>
                </a:gridCol>
                <a:gridCol w="1805326">
                  <a:extLst>
                    <a:ext uri="{9D8B030D-6E8A-4147-A177-3AD203B41FA5}">
                      <a16:colId xmlns:a16="http://schemas.microsoft.com/office/drawing/2014/main" val="2471250169"/>
                    </a:ext>
                  </a:extLst>
                </a:gridCol>
                <a:gridCol w="1805326">
                  <a:extLst>
                    <a:ext uri="{9D8B030D-6E8A-4147-A177-3AD203B41FA5}">
                      <a16:colId xmlns:a16="http://schemas.microsoft.com/office/drawing/2014/main" val="3627220165"/>
                    </a:ext>
                  </a:extLst>
                </a:gridCol>
                <a:gridCol w="1805326">
                  <a:extLst>
                    <a:ext uri="{9D8B030D-6E8A-4147-A177-3AD203B41FA5}">
                      <a16:colId xmlns:a16="http://schemas.microsoft.com/office/drawing/2014/main" val="3908111747"/>
                    </a:ext>
                  </a:extLst>
                </a:gridCol>
              </a:tblGrid>
              <a:tr h="235999"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模式</a:t>
                      </a:r>
                      <a:endParaRPr lang="zh-TW" altLang="en-US" sz="1600"/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做法</a:t>
                      </a:r>
                      <a:endParaRPr lang="zh-TW" altLang="en-US" sz="1600"/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目的</a:t>
                      </a:r>
                      <a:endParaRPr lang="zh-TW" altLang="en-US" sz="1600"/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適用場景</a:t>
                      </a:r>
                      <a:endParaRPr lang="zh-TW" altLang="en-US" sz="1600"/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優點</a:t>
                      </a:r>
                      <a:endParaRPr lang="zh-TW" altLang="en-US" sz="1600"/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缺點</a:t>
                      </a:r>
                      <a:endParaRPr lang="zh-TW" altLang="en-US" sz="1600"/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426112"/>
                  </a:ext>
                </a:extLst>
              </a:tr>
              <a:tr h="1045140"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生產者</a:t>
                      </a:r>
                      <a:r>
                        <a:rPr lang="en-US" altLang="zh-TW" sz="1600" b="1"/>
                        <a:t>-</a:t>
                      </a:r>
                      <a:r>
                        <a:rPr lang="zh-TW" altLang="en-US" sz="1600" b="1"/>
                        <a:t>消費者模式</a:t>
                      </a:r>
                      <a:endParaRPr lang="zh-TW" altLang="en-US" sz="1600"/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使用緩衝區來協調生產者和消費者的數據交換。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解決生產者與消費者的協調問題，平衡負載。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多生產者與消費者共同處理共享資源的情況。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解耦生產者與消費者，能夠高效處理任務。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需要同步機制，緩衝區滿時可能會阻塞。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998228"/>
                  </a:ext>
                </a:extLst>
              </a:tr>
              <a:tr h="1247425"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讀者</a:t>
                      </a:r>
                      <a:r>
                        <a:rPr lang="en-US" altLang="zh-TW" sz="1600" b="1"/>
                        <a:t>-</a:t>
                      </a:r>
                      <a:r>
                        <a:rPr lang="zh-TW" altLang="en-US" sz="1600" b="1"/>
                        <a:t>寫者模式</a:t>
                      </a:r>
                      <a:endParaRPr lang="zh-TW" altLang="en-US" sz="1600"/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允許多個讀者同時讀取數據，但只有一個寫者能夠寫入。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提高讀多寫少場景下的並發效率。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讀多寫少的系統，如資料庫查詢、緩存系統等。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讀操作並行處理，減少寫操作的競爭。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寫操作可能因等待讀者而受到延遲（寫飢餓問題）。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771916"/>
                  </a:ext>
                </a:extLst>
              </a:tr>
              <a:tr h="1449710"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線程池模式</a:t>
                      </a:r>
                      <a:endParaRPr lang="zh-TW" altLang="en-US" sz="1600"/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重複使用線程池中的線程來處理多個任務，避免頻繁創建新線程。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提高並發任務處理效率，減少資源浪費。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頻繁創建和銷毀線程的系統，如</a:t>
                      </a:r>
                      <a:r>
                        <a:rPr lang="en-US" altLang="zh-TW" sz="1600" dirty="0"/>
                        <a:t>Web</a:t>
                      </a:r>
                      <a:r>
                        <a:rPr lang="zh-TW" altLang="en-US" sz="1600" dirty="0"/>
                        <a:t>伺服器等。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減少線程創建和銷毀的開銷，控制線程數量。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長時間任務可能導致資源浪費，管理複雜。</a:t>
                      </a:r>
                    </a:p>
                  </a:txBody>
                  <a:tcPr marL="33714" marR="33714" marT="16857" marB="1685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437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95674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4AF60-E78E-7A63-CBD2-27567D5D5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6C014-24D4-F55C-42F3-C9580410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生產者</a:t>
            </a:r>
            <a:r>
              <a:rPr lang="en-US" altLang="zh-TW" dirty="0"/>
              <a:t>-</a:t>
            </a:r>
            <a:r>
              <a:rPr lang="zh-TW" altLang="en-US" dirty="0"/>
              <a:t>消費者模式 </a:t>
            </a:r>
            <a:r>
              <a:rPr lang="en-US" altLang="zh-TW" dirty="0"/>
              <a:t>(Producer-Consumer)-Code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024C5A2-DF6D-A3F4-FBDE-669339397D57}"/>
              </a:ext>
            </a:extLst>
          </p:cNvPr>
          <p:cNvSpPr txBox="1"/>
          <p:nvPr/>
        </p:nvSpPr>
        <p:spPr>
          <a:xfrm>
            <a:off x="521207" y="1362758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using System;</a:t>
            </a:r>
          </a:p>
          <a:p>
            <a:r>
              <a:rPr lang="zh-TW" altLang="en-US" sz="1200" dirty="0"/>
              <a:t>using System.Collections.Generic;</a:t>
            </a:r>
          </a:p>
          <a:p>
            <a:r>
              <a:rPr lang="zh-TW" altLang="en-US" sz="1200" dirty="0"/>
              <a:t>using System.Threading;</a:t>
            </a:r>
          </a:p>
          <a:p>
            <a:endParaRPr lang="zh-TW" altLang="en-US" sz="1200" dirty="0"/>
          </a:p>
          <a:p>
            <a:r>
              <a:rPr lang="zh-TW" altLang="en-US" sz="1200" dirty="0"/>
              <a:t>public class ProducerConsumer</a:t>
            </a:r>
          </a:p>
          <a:p>
            <a:r>
              <a:rPr lang="zh-TW" altLang="en-US" sz="1200" dirty="0"/>
              <a:t>{</a:t>
            </a:r>
          </a:p>
          <a:p>
            <a:r>
              <a:rPr lang="zh-TW" altLang="en-US" sz="1200" dirty="0"/>
              <a:t>    private static Queue&lt;int&gt; queue = new Queue&lt;int&gt;();</a:t>
            </a:r>
          </a:p>
          <a:p>
            <a:r>
              <a:rPr lang="zh-TW" altLang="en-US" sz="1200" dirty="0"/>
              <a:t>    private static readonly int maxQueueSize = 5;  // 最大緩衝區大小</a:t>
            </a:r>
          </a:p>
          <a:p>
            <a:r>
              <a:rPr lang="zh-TW" altLang="en-US" sz="1200" dirty="0"/>
              <a:t>    private static readonly object lockObject = new object();  // 鎖對象，保證同步</a:t>
            </a:r>
          </a:p>
          <a:p>
            <a:endParaRPr lang="zh-TW" altLang="en-US" sz="1200" dirty="0"/>
          </a:p>
          <a:p>
            <a:r>
              <a:rPr lang="zh-TW" altLang="en-US" sz="1200" dirty="0"/>
              <a:t>    // 生產者執行緒</a:t>
            </a:r>
          </a:p>
          <a:p>
            <a:r>
              <a:rPr lang="zh-TW" altLang="en-US" sz="1200" dirty="0"/>
              <a:t>    public static void Producer()</a:t>
            </a:r>
          </a:p>
          <a:p>
            <a:r>
              <a:rPr lang="zh-TW" altLang="en-US" sz="1200" dirty="0"/>
              <a:t>   </a:t>
            </a:r>
          </a:p>
          <a:p>
            <a:endParaRPr lang="zh-TW" altLang="en-US" sz="1200" dirty="0"/>
          </a:p>
          <a:p>
            <a:r>
              <a:rPr lang="zh-TW" altLang="en-US" sz="1200" dirty="0"/>
              <a:t>    // 消費者執行緒</a:t>
            </a:r>
          </a:p>
          <a:p>
            <a:r>
              <a:rPr lang="zh-TW" altLang="en-US" sz="1200" dirty="0"/>
              <a:t>    public static void Consumer()</a:t>
            </a:r>
          </a:p>
          <a:p>
            <a:r>
              <a:rPr lang="zh-TW" altLang="en-US" sz="1200" dirty="0"/>
              <a:t>    </a:t>
            </a:r>
          </a:p>
          <a:p>
            <a:endParaRPr lang="zh-TW" altLang="en-US" sz="1200" dirty="0"/>
          </a:p>
          <a:p>
            <a:r>
              <a:rPr lang="zh-TW" altLang="en-US" sz="1200" dirty="0"/>
              <a:t>    public static void Main()</a:t>
            </a:r>
          </a:p>
          <a:p>
            <a:endParaRPr lang="zh-TW" altLang="en-US" sz="1200" dirty="0"/>
          </a:p>
          <a:p>
            <a:r>
              <a:rPr lang="zh-TW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3191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E6532-D9EA-435E-241E-50F02DE5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35463-0DD6-914F-0410-55AE333A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生產者</a:t>
            </a:r>
            <a:r>
              <a:rPr lang="en-US" altLang="zh-TW" dirty="0"/>
              <a:t>-</a:t>
            </a:r>
            <a:r>
              <a:rPr lang="zh-TW" altLang="en-US" dirty="0"/>
              <a:t>消費者模式 </a:t>
            </a:r>
            <a:r>
              <a:rPr lang="en-US" altLang="zh-TW" dirty="0"/>
              <a:t>(Producer-Consumer)-Code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544BDD-0DE7-C642-559A-B093DCAD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5" y="1541990"/>
            <a:ext cx="5515745" cy="48679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6A780A0-89E0-C42D-5097-1979DB67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52" y="1541990"/>
            <a:ext cx="5772956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41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2E9C7-04F8-BE4D-7D08-9EAC31E21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373468-73E8-9F04-866F-48987BDE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生產者</a:t>
            </a:r>
            <a:r>
              <a:rPr lang="en-US" altLang="zh-TW" dirty="0"/>
              <a:t>-</a:t>
            </a:r>
            <a:r>
              <a:rPr lang="zh-TW" altLang="en-US" dirty="0"/>
              <a:t>消費者模式 </a:t>
            </a:r>
            <a:r>
              <a:rPr lang="en-US" altLang="zh-TW" dirty="0"/>
              <a:t>(Producer-Consumer)-Code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6B0FFB3-9BDA-CB57-BB1A-A9B345C34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35" y="1395235"/>
            <a:ext cx="4439270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85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A2269-EDF1-B817-9883-BD8A67BEA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657680-B06B-CD9B-0314-24CB0BFED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讀者</a:t>
            </a:r>
            <a:r>
              <a:rPr lang="en-US" altLang="zh-TW" dirty="0"/>
              <a:t>-</a:t>
            </a:r>
            <a:r>
              <a:rPr lang="zh-TW" altLang="en-US" dirty="0"/>
              <a:t>寫者模式 </a:t>
            </a:r>
            <a:r>
              <a:rPr lang="en-US" altLang="zh-TW" dirty="0"/>
              <a:t>(Read-Write Lock)-Code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B9343A-CC60-345A-4DE3-E64101B325D7}"/>
              </a:ext>
            </a:extLst>
          </p:cNvPr>
          <p:cNvSpPr txBox="1"/>
          <p:nvPr/>
        </p:nvSpPr>
        <p:spPr>
          <a:xfrm>
            <a:off x="591671" y="1323081"/>
            <a:ext cx="60960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/>
              <a:t>using System;</a:t>
            </a:r>
          </a:p>
          <a:p>
            <a:r>
              <a:rPr lang="zh-TW" altLang="en-US" sz="1200" dirty="0"/>
              <a:t>using System.Threading;</a:t>
            </a:r>
          </a:p>
          <a:p>
            <a:endParaRPr lang="zh-TW" altLang="en-US" sz="1200" dirty="0"/>
          </a:p>
          <a:p>
            <a:r>
              <a:rPr lang="zh-TW" altLang="en-US" sz="1200" dirty="0"/>
              <a:t>public class ReadWriteLockExample</a:t>
            </a:r>
          </a:p>
          <a:p>
            <a:r>
              <a:rPr lang="zh-TW" altLang="en-US" sz="1200" dirty="0"/>
              <a:t>{</a:t>
            </a:r>
          </a:p>
          <a:p>
            <a:r>
              <a:rPr lang="zh-TW" altLang="en-US" sz="1200" dirty="0"/>
              <a:t>    // 用於讀寫鎖的物件</a:t>
            </a:r>
          </a:p>
          <a:p>
            <a:r>
              <a:rPr lang="zh-TW" altLang="en-US" sz="1200" dirty="0"/>
              <a:t>    private readonly ReaderWriterLockSlim rwLock = new ReaderWriterLockSlim();</a:t>
            </a:r>
          </a:p>
          <a:p>
            <a:r>
              <a:rPr lang="zh-TW" altLang="en-US" sz="1200" dirty="0"/>
              <a:t>    private int sharedResource = 0;</a:t>
            </a:r>
          </a:p>
          <a:p>
            <a:endParaRPr lang="zh-TW" altLang="en-US" sz="1200" dirty="0"/>
          </a:p>
          <a:p>
            <a:r>
              <a:rPr lang="zh-TW" altLang="en-US" sz="1200" dirty="0"/>
              <a:t>    // 讀取操作</a:t>
            </a:r>
          </a:p>
          <a:p>
            <a:r>
              <a:rPr lang="zh-TW" altLang="en-US" sz="1200" dirty="0"/>
              <a:t>    public int Read()</a:t>
            </a:r>
          </a:p>
          <a:p>
            <a:endParaRPr lang="zh-TW" altLang="en-US" sz="1200" dirty="0"/>
          </a:p>
          <a:p>
            <a:r>
              <a:rPr lang="zh-TW" altLang="en-US" sz="1200" dirty="0"/>
              <a:t>    // 寫入操作</a:t>
            </a:r>
          </a:p>
          <a:p>
            <a:r>
              <a:rPr lang="zh-TW" altLang="en-US" sz="1200" dirty="0"/>
              <a:t>    public void Write(int newValue)</a:t>
            </a:r>
          </a:p>
          <a:p>
            <a:endParaRPr lang="zh-TW" altLang="en-US" sz="1200" dirty="0"/>
          </a:p>
          <a:p>
            <a:r>
              <a:rPr lang="zh-TW" altLang="en-US" sz="1200" dirty="0"/>
              <a:t>    // 主方法，創建多個線程來演示讀者-寫者模式</a:t>
            </a:r>
          </a:p>
          <a:p>
            <a:r>
              <a:rPr lang="zh-TW" altLang="en-US" sz="1200" dirty="0"/>
              <a:t>    public static void Main()</a:t>
            </a:r>
          </a:p>
          <a:p>
            <a:r>
              <a:rPr lang="zh-TW" altLang="en-US" sz="1200" dirty="0"/>
              <a:t>    {</a:t>
            </a:r>
          </a:p>
          <a:p>
            <a:r>
              <a:rPr lang="zh-TW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54839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3DC7E-4671-B9A4-2700-F26D22380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630CFE-4CA2-913E-D105-6C6823ED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讀者</a:t>
            </a:r>
            <a:r>
              <a:rPr lang="en-US" altLang="zh-TW" dirty="0"/>
              <a:t>-</a:t>
            </a:r>
            <a:r>
              <a:rPr lang="zh-TW" altLang="en-US" dirty="0"/>
              <a:t>寫者模式 </a:t>
            </a:r>
            <a:r>
              <a:rPr lang="en-US" altLang="zh-TW" dirty="0"/>
              <a:t>(Read-Write Lock)-Code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963554-584D-D2D1-0997-C9898E60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96" y="1252497"/>
            <a:ext cx="3982006" cy="2867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541746-CC08-6B6E-77EA-CD43866D8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6" y="4119922"/>
            <a:ext cx="4067743" cy="29626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FF0576C-C8A6-054F-62ED-86B3BC102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893" y="1342983"/>
            <a:ext cx="5306165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83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31256-4F2C-D262-D173-F7E7E275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D7D2A1-E979-6384-F5CB-F6F7D0193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讀者</a:t>
            </a:r>
            <a:r>
              <a:rPr lang="en-US" altLang="zh-TW" dirty="0"/>
              <a:t>-</a:t>
            </a:r>
            <a:r>
              <a:rPr lang="zh-TW" altLang="en-US" dirty="0"/>
              <a:t>寫者模式 </a:t>
            </a:r>
            <a:r>
              <a:rPr lang="en-US" altLang="zh-TW" dirty="0"/>
              <a:t>(Read-Write Lock)-Code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37D19F-2D33-6519-E3C7-986EF1A9146B}"/>
              </a:ext>
            </a:extLst>
          </p:cNvPr>
          <p:cNvSpPr txBox="1"/>
          <p:nvPr/>
        </p:nvSpPr>
        <p:spPr>
          <a:xfrm>
            <a:off x="521207" y="1448777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using System;</a:t>
            </a:r>
          </a:p>
          <a:p>
            <a:r>
              <a:rPr lang="zh-TW" altLang="en-US" dirty="0"/>
              <a:t>using System.Threading;</a:t>
            </a:r>
          </a:p>
          <a:p>
            <a:endParaRPr lang="zh-TW" altLang="en-US" dirty="0"/>
          </a:p>
          <a:p>
            <a:r>
              <a:rPr lang="zh-TW" altLang="en-US" dirty="0"/>
              <a:t>public class ThreadPoolExample</a:t>
            </a:r>
          </a:p>
          <a:p>
            <a:r>
              <a:rPr lang="zh-TW" altLang="en-US" dirty="0"/>
              <a:t>{</a:t>
            </a:r>
          </a:p>
          <a:p>
            <a:r>
              <a:rPr lang="zh-TW" altLang="en-US" dirty="0"/>
              <a:t>    // 方法1：執行耗時的任務</a:t>
            </a:r>
          </a:p>
          <a:p>
            <a:r>
              <a:rPr lang="zh-TW" altLang="en-US" dirty="0"/>
              <a:t>    public static void Task1(object state)</a:t>
            </a:r>
          </a:p>
          <a:p>
            <a:endParaRPr lang="zh-TW" altLang="en-US" dirty="0"/>
          </a:p>
          <a:p>
            <a:r>
              <a:rPr lang="zh-TW" altLang="en-US" dirty="0"/>
              <a:t>    // 方法2：執行另一個耗時的任務</a:t>
            </a:r>
          </a:p>
          <a:p>
            <a:r>
              <a:rPr lang="zh-TW" altLang="en-US" dirty="0"/>
              <a:t>    public static void Task2(object state)</a:t>
            </a:r>
          </a:p>
          <a:p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    public static void Main()</a:t>
            </a:r>
          </a:p>
          <a:p>
            <a:r>
              <a:rPr lang="zh-TW" altLang="en-US" dirty="0"/>
              <a:t>    </a:t>
            </a:r>
          </a:p>
          <a:p>
            <a:r>
              <a:rPr lang="zh-TW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13656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EEE88-65B4-85F0-97DD-0C997D86F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986B2D-9E41-282C-96BE-E5A8DF1A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讀者</a:t>
            </a:r>
            <a:r>
              <a:rPr lang="en-US" altLang="zh-TW" dirty="0"/>
              <a:t>-</a:t>
            </a:r>
            <a:r>
              <a:rPr lang="zh-TW" altLang="en-US" dirty="0"/>
              <a:t>寫者模式 </a:t>
            </a:r>
            <a:r>
              <a:rPr lang="en-US" altLang="zh-TW" dirty="0"/>
              <a:t>(Read-Write Lock)-Code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E6A501-3FA3-FDD4-DCA3-98F90452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06" y="1348250"/>
            <a:ext cx="5963482" cy="14003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8D2BC34-9B1E-581E-C8F1-299624CBC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8" y="3008734"/>
            <a:ext cx="5982535" cy="14289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4DB03B-4F45-2B7E-DF3A-FECE6F6A3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500" y="1348250"/>
            <a:ext cx="4839375" cy="29245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CA14F87-4075-7A4C-B5EF-7EF16377B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966" y="4442801"/>
            <a:ext cx="2410161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103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E0329-E3B4-7201-B3F3-159038FF5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0E496-108B-542B-CDEA-676CE623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讀者</a:t>
            </a:r>
            <a:r>
              <a:rPr lang="en-US" altLang="zh-TW" dirty="0"/>
              <a:t>-</a:t>
            </a:r>
            <a:r>
              <a:rPr lang="zh-TW" altLang="en-US" dirty="0"/>
              <a:t>寫者模式 </a:t>
            </a:r>
            <a:r>
              <a:rPr lang="en-US" altLang="zh-TW" dirty="0"/>
              <a:t>(Read-Write Lock)-Code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D1D5DE-C047-6A53-F97E-0C6E9C55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06" y="1348250"/>
            <a:ext cx="5963482" cy="14003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B184E2A-74C5-59CB-9523-D7FC445CE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8" y="3008734"/>
            <a:ext cx="5982535" cy="14289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B4EA55-3203-CABE-B1B7-2C1421C74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500" y="1348250"/>
            <a:ext cx="4839375" cy="29245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51BC403-A1C2-F5F4-A12F-B5633ED27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966" y="4442801"/>
            <a:ext cx="2410161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484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B8D8F-A9B9-A6C2-3528-483E44366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905AFA-4D0F-C3EA-B448-AA2B9B1B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其他特殊設計模式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0C58D69-EB92-E158-4FDC-924FB4CC4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305306"/>
              </p:ext>
            </p:extLst>
          </p:nvPr>
        </p:nvGraphicFramePr>
        <p:xfrm>
          <a:off x="716266" y="1439862"/>
          <a:ext cx="10785450" cy="3978276"/>
        </p:xfrm>
        <a:graphic>
          <a:graphicData uri="http://schemas.openxmlformats.org/drawingml/2006/table">
            <a:tbl>
              <a:tblPr/>
              <a:tblGrid>
                <a:gridCol w="1797575">
                  <a:extLst>
                    <a:ext uri="{9D8B030D-6E8A-4147-A177-3AD203B41FA5}">
                      <a16:colId xmlns:a16="http://schemas.microsoft.com/office/drawing/2014/main" val="867664175"/>
                    </a:ext>
                  </a:extLst>
                </a:gridCol>
                <a:gridCol w="1797575">
                  <a:extLst>
                    <a:ext uri="{9D8B030D-6E8A-4147-A177-3AD203B41FA5}">
                      <a16:colId xmlns:a16="http://schemas.microsoft.com/office/drawing/2014/main" val="143725557"/>
                    </a:ext>
                  </a:extLst>
                </a:gridCol>
                <a:gridCol w="1797575">
                  <a:extLst>
                    <a:ext uri="{9D8B030D-6E8A-4147-A177-3AD203B41FA5}">
                      <a16:colId xmlns:a16="http://schemas.microsoft.com/office/drawing/2014/main" val="3978720588"/>
                    </a:ext>
                  </a:extLst>
                </a:gridCol>
                <a:gridCol w="1797575">
                  <a:extLst>
                    <a:ext uri="{9D8B030D-6E8A-4147-A177-3AD203B41FA5}">
                      <a16:colId xmlns:a16="http://schemas.microsoft.com/office/drawing/2014/main" val="1687101005"/>
                    </a:ext>
                  </a:extLst>
                </a:gridCol>
                <a:gridCol w="1797575">
                  <a:extLst>
                    <a:ext uri="{9D8B030D-6E8A-4147-A177-3AD203B41FA5}">
                      <a16:colId xmlns:a16="http://schemas.microsoft.com/office/drawing/2014/main" val="3186716375"/>
                    </a:ext>
                  </a:extLst>
                </a:gridCol>
                <a:gridCol w="1797575">
                  <a:extLst>
                    <a:ext uri="{9D8B030D-6E8A-4147-A177-3AD203B41FA5}">
                      <a16:colId xmlns:a16="http://schemas.microsoft.com/office/drawing/2014/main" val="124545215"/>
                    </a:ext>
                  </a:extLst>
                </a:gridCol>
              </a:tblGrid>
              <a:tr h="290083">
                <a:tc>
                  <a:txBody>
                    <a:bodyPr/>
                    <a:lstStyle/>
                    <a:p>
                      <a:r>
                        <a:rPr lang="zh-TW" altLang="en-US" sz="1600" b="1" dirty="0"/>
                        <a:t>模式</a:t>
                      </a:r>
                      <a:endParaRPr lang="zh-TW" altLang="en-US" sz="1600" dirty="0"/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做法</a:t>
                      </a:r>
                      <a:endParaRPr lang="zh-TW" altLang="en-US" sz="1600"/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目的</a:t>
                      </a:r>
                      <a:endParaRPr lang="zh-TW" altLang="en-US" sz="1600"/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適用場景</a:t>
                      </a:r>
                      <a:endParaRPr lang="zh-TW" altLang="en-US" sz="1600"/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優點</a:t>
                      </a:r>
                      <a:endParaRPr lang="zh-TW" altLang="en-US" sz="1600"/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缺點</a:t>
                      </a:r>
                      <a:endParaRPr lang="zh-TW" altLang="en-US" sz="1600"/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442414"/>
                  </a:ext>
                </a:extLst>
              </a:tr>
              <a:tr h="1781936">
                <a:tc>
                  <a:txBody>
                    <a:bodyPr/>
                    <a:lstStyle/>
                    <a:p>
                      <a:r>
                        <a:rPr lang="zh-TW" altLang="en-US" sz="1600" b="1" dirty="0"/>
                        <a:t>空對象模式</a:t>
                      </a:r>
                      <a:endParaRPr lang="zh-TW" altLang="en-US" sz="1600" dirty="0"/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使用一個空對象來替代 </a:t>
                      </a:r>
                      <a:r>
                        <a:rPr lang="en-US" altLang="zh-TW" sz="1600"/>
                        <a:t>null</a:t>
                      </a:r>
                      <a:r>
                        <a:rPr lang="zh-TW" altLang="en-US" sz="1600"/>
                        <a:t>，避免在代碼中進行 </a:t>
                      </a:r>
                      <a:r>
                        <a:rPr lang="en-US" altLang="zh-TW" sz="1600"/>
                        <a:t>null </a:t>
                      </a:r>
                      <a:r>
                        <a:rPr lang="zh-TW" altLang="en-US" sz="1600"/>
                        <a:t>檢查。</a:t>
                      </a:r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減少對 </a:t>
                      </a:r>
                      <a:r>
                        <a:rPr lang="en-US" sz="1600"/>
                        <a:t>null </a:t>
                      </a:r>
                      <a:r>
                        <a:rPr lang="zh-TW" altLang="en-US" sz="1600"/>
                        <a:t>的檢查，簡化代碼結構，避免 </a:t>
                      </a:r>
                      <a:r>
                        <a:rPr lang="en-US" sz="1600"/>
                        <a:t>NullPointerException。</a:t>
                      </a:r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需要頻繁檢查 </a:t>
                      </a:r>
                      <a:r>
                        <a:rPr lang="en-US" altLang="zh-TW" sz="1600"/>
                        <a:t>null </a:t>
                      </a:r>
                      <a:r>
                        <a:rPr lang="zh-TW" altLang="en-US" sz="1600"/>
                        <a:t>的場景，或當沒有有效數據時需要返回對象。</a:t>
                      </a:r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減少 </a:t>
                      </a:r>
                      <a:r>
                        <a:rPr lang="en-US" sz="1600"/>
                        <a:t>null </a:t>
                      </a:r>
                      <a:r>
                        <a:rPr lang="zh-TW" altLang="en-US" sz="1600"/>
                        <a:t>檢查，簡化代碼，避免 </a:t>
                      </a:r>
                      <a:r>
                        <a:rPr lang="en-US" sz="1600"/>
                        <a:t>NullPointerException。</a:t>
                      </a:r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可能會隱藏錯誤或異常情況，增加理解難度。</a:t>
                      </a:r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115114"/>
                  </a:ext>
                </a:extLst>
              </a:tr>
              <a:tr h="1906257">
                <a:tc>
                  <a:txBody>
                    <a:bodyPr/>
                    <a:lstStyle/>
                    <a:p>
                      <a:r>
                        <a:rPr lang="zh-TW" altLang="en-US" sz="1600" b="1"/>
                        <a:t>對象池模式</a:t>
                      </a:r>
                      <a:endParaRPr lang="zh-TW" altLang="en-US" sz="1600"/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使用一個池來管理對象，避免每次創建和銷毀對象的開銷。</a:t>
                      </a:r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提高性能，減少對象創建和銷毀的開銷，特別是對象創建成本高的情況。</a:t>
                      </a:r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當對象創建和銷毀非常昂貴（如資料庫連接、線程等）時使用。</a:t>
                      </a:r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/>
                        <a:t>提高性能，減少創建和銷毀對象的開銷，重用對象，控制資源使用。</a:t>
                      </a:r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需要額外的內存來管理池中的對象，池的管理邏輯較為複雜。</a:t>
                      </a:r>
                    </a:p>
                  </a:txBody>
                  <a:tcPr marL="41440" marR="41440" marT="20720" marB="20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586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52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9CF0-121F-2B85-4535-0A672018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0169A-F4B5-841D-DD06-F4044A8B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D64E6B-6F12-C149-BA7F-9D051221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99" y="1420173"/>
            <a:ext cx="5334744" cy="24577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FF769E8-2E2C-ECA4-3DA6-77EAC581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231" y="3658551"/>
            <a:ext cx="498227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563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EE20-C7D7-C968-2154-858FF4BC5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E05F4-FD94-D123-8F6B-6EDA1D4B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空對象模式 </a:t>
            </a:r>
            <a:r>
              <a:rPr lang="en-US" altLang="zh-TW" dirty="0"/>
              <a:t>(Null Object)-Code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9413C0-F1A3-0EDC-EB76-CB3CDE18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3493"/>
            <a:ext cx="5144218" cy="16671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A0E007F-16D7-A201-789E-419842798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996" y="1253324"/>
            <a:ext cx="5172797" cy="55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49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BB0FD-FB82-CB0D-05BD-9835EDD87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F71B38-03A9-C2E1-94A4-7153BB6BC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空對象模式 </a:t>
            </a:r>
            <a:r>
              <a:rPr lang="en-US" altLang="zh-TW" dirty="0"/>
              <a:t>(Null Object)-Code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BB540B-A769-9D52-DF4F-FBA2C005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03" y="1342734"/>
            <a:ext cx="6201640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283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D1160-EB92-6E67-4591-1BA11D5A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C16D6-0465-688A-40E1-42AB8921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對象池模式 </a:t>
            </a:r>
            <a:r>
              <a:rPr lang="en-US" altLang="zh-TW" dirty="0"/>
              <a:t>(Object Pool)-Code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E2E7BD-3F1A-1036-EFA7-F8A448B7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2742272"/>
            <a:ext cx="4763165" cy="12479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2A8FA6-2F95-C615-1234-7CA9F673F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230" y="1499626"/>
            <a:ext cx="6192114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07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1E0DB-5E81-BE57-6DD0-E2752B540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C4842E-FED4-617E-5388-C7EB68CF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對象池模式 </a:t>
            </a:r>
            <a:r>
              <a:rPr lang="en-US" altLang="zh-TW" dirty="0"/>
              <a:t>(Object Pool)-Code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0AFA1B5-B1EC-8DD8-0258-64DCFE60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58" y="1232768"/>
            <a:ext cx="5087060" cy="227679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645D79-B750-C380-D8E3-86A4216E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55" y="1232768"/>
            <a:ext cx="6020640" cy="410584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E1A6573-D582-5E96-5CFE-30F6D5016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21" y="3742898"/>
            <a:ext cx="471553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20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CE685-774D-F90A-6C79-A2A85883A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11BE4-188C-1D35-98D6-AD9498059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672534" cy="640080"/>
          </a:xfrm>
        </p:spPr>
        <p:txBody>
          <a:bodyPr>
            <a:normAutofit/>
          </a:bodyPr>
          <a:lstStyle/>
          <a:p>
            <a:r>
              <a:rPr lang="zh-TW" altLang="en-US" dirty="0"/>
              <a:t>對象池模式 </a:t>
            </a:r>
            <a:r>
              <a:rPr lang="en-US" altLang="zh-TW" dirty="0"/>
              <a:t>(Object Pool)-Code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05B2FC-77E5-D7C0-939C-1721CE0C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31" y="1260658"/>
            <a:ext cx="5572903" cy="40677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74533EF-D1C1-F2AF-037A-E51D1359C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2552"/>
            <a:ext cx="6173061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43599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8_TF10001108_Win32" id="{C0254278-C40B-45A3-A8A5-614E09A5B796}" vid="{E0FFF6CD-0E91-4291-8491-3951D6BA575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{2B22E944-4C0F-47F4-8B34-F506F8E3F355}tf10001108_win32</Template>
  <TotalTime>1922</TotalTime>
  <Words>1848</Words>
  <Application>Microsoft Office PowerPoint</Application>
  <PresentationFormat>寬螢幕</PresentationFormat>
  <Paragraphs>260</Paragraphs>
  <Slides>94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94</vt:i4>
      </vt:variant>
    </vt:vector>
  </HeadingPairs>
  <TitlesOfParts>
    <vt:vector size="98" baseType="lpstr">
      <vt:lpstr>Microsoft JhengHei UI</vt:lpstr>
      <vt:lpstr>Microsoft JhengHei UI Light</vt:lpstr>
      <vt:lpstr>Arial</vt:lpstr>
      <vt:lpstr>WelcomeDoc</vt:lpstr>
      <vt:lpstr>設計模式</vt:lpstr>
      <vt:lpstr>目錄</vt:lpstr>
      <vt:lpstr>行為型模式</vt:lpstr>
      <vt:lpstr>行為型模式</vt:lpstr>
      <vt:lpstr>責任鏈模式（Chain of Responsibility） UML</vt:lpstr>
      <vt:lpstr>Code</vt:lpstr>
      <vt:lpstr>Code</vt:lpstr>
      <vt:lpstr>Code</vt:lpstr>
      <vt:lpstr>使用時機</vt:lpstr>
      <vt:lpstr>優缺點</vt:lpstr>
      <vt:lpstr>命令模式（Command） UML</vt:lpstr>
      <vt:lpstr>Code</vt:lpstr>
      <vt:lpstr>Code</vt:lpstr>
      <vt:lpstr>Code</vt:lpstr>
      <vt:lpstr>Code</vt:lpstr>
      <vt:lpstr>使用時機</vt:lpstr>
      <vt:lpstr>優缺點</vt:lpstr>
      <vt:lpstr>直譯器模式（Interpreter） UML</vt:lpstr>
      <vt:lpstr>Code</vt:lpstr>
      <vt:lpstr>Code</vt:lpstr>
      <vt:lpstr>Code</vt:lpstr>
      <vt:lpstr>Code</vt:lpstr>
      <vt:lpstr>使用時機</vt:lpstr>
      <vt:lpstr>優缺點</vt:lpstr>
      <vt:lpstr>迭代器模式（Iterator）UML</vt:lpstr>
      <vt:lpstr>Code</vt:lpstr>
      <vt:lpstr>Code</vt:lpstr>
      <vt:lpstr>Code</vt:lpstr>
      <vt:lpstr>使用時機</vt:lpstr>
      <vt:lpstr>優缺點</vt:lpstr>
      <vt:lpstr>中介者模式（Mediator）UML</vt:lpstr>
      <vt:lpstr>Code</vt:lpstr>
      <vt:lpstr>Code</vt:lpstr>
      <vt:lpstr>Code</vt:lpstr>
      <vt:lpstr>使用時機</vt:lpstr>
      <vt:lpstr>優缺點</vt:lpstr>
      <vt:lpstr>備忘錄模式（Memento）UML</vt:lpstr>
      <vt:lpstr>Code</vt:lpstr>
      <vt:lpstr>Code</vt:lpstr>
      <vt:lpstr>Code</vt:lpstr>
      <vt:lpstr>使用時機</vt:lpstr>
      <vt:lpstr>優缺點</vt:lpstr>
      <vt:lpstr>觀察者模式（Observer）UML</vt:lpstr>
      <vt:lpstr>Code</vt:lpstr>
      <vt:lpstr>Code</vt:lpstr>
      <vt:lpstr>Code</vt:lpstr>
      <vt:lpstr>使用時機</vt:lpstr>
      <vt:lpstr>優缺點</vt:lpstr>
      <vt:lpstr>狀態模式（State）UML</vt:lpstr>
      <vt:lpstr>Code</vt:lpstr>
      <vt:lpstr>Code</vt:lpstr>
      <vt:lpstr>Code</vt:lpstr>
      <vt:lpstr>Code</vt:lpstr>
      <vt:lpstr>使用時機</vt:lpstr>
      <vt:lpstr>優缺點</vt:lpstr>
      <vt:lpstr>策略模式（Strategy）UML</vt:lpstr>
      <vt:lpstr>Code</vt:lpstr>
      <vt:lpstr>Code</vt:lpstr>
      <vt:lpstr>Code</vt:lpstr>
      <vt:lpstr>使用時機</vt:lpstr>
      <vt:lpstr>優缺點</vt:lpstr>
      <vt:lpstr>範本方法模式（Template Method）UML</vt:lpstr>
      <vt:lpstr>Code</vt:lpstr>
      <vt:lpstr>Code</vt:lpstr>
      <vt:lpstr>Code</vt:lpstr>
      <vt:lpstr>使用時機</vt:lpstr>
      <vt:lpstr>優缺點</vt:lpstr>
      <vt:lpstr>訪問者模式（Visitor）UML</vt:lpstr>
      <vt:lpstr>Code</vt:lpstr>
      <vt:lpstr>Code</vt:lpstr>
      <vt:lpstr>Code</vt:lpstr>
      <vt:lpstr>Code</vt:lpstr>
      <vt:lpstr>使用時機</vt:lpstr>
      <vt:lpstr>優缺點</vt:lpstr>
      <vt:lpstr>用SOLID比對</vt:lpstr>
      <vt:lpstr>設計模式關注點</vt:lpstr>
      <vt:lpstr>23種設計模式關注點</vt:lpstr>
      <vt:lpstr>23種設計模式關注點</vt:lpstr>
      <vt:lpstr>23種設計模式關注點</vt:lpstr>
      <vt:lpstr>並發型模式 (Concurrency Patterns)</vt:lpstr>
      <vt:lpstr>生產者-消費者模式 (Producer-Consumer)-Code</vt:lpstr>
      <vt:lpstr>生產者-消費者模式 (Producer-Consumer)-Code</vt:lpstr>
      <vt:lpstr>生產者-消費者模式 (Producer-Consumer)-Code</vt:lpstr>
      <vt:lpstr>讀者-寫者模式 (Read-Write Lock)-Code</vt:lpstr>
      <vt:lpstr>讀者-寫者模式 (Read-Write Lock)-Code</vt:lpstr>
      <vt:lpstr>讀者-寫者模式 (Read-Write Lock)-Code</vt:lpstr>
      <vt:lpstr>讀者-寫者模式 (Read-Write Lock)-Code</vt:lpstr>
      <vt:lpstr>讀者-寫者模式 (Read-Write Lock)-Code</vt:lpstr>
      <vt:lpstr>其他特殊設計模式</vt:lpstr>
      <vt:lpstr>空對象模式 (Null Object)-Code</vt:lpstr>
      <vt:lpstr>空對象模式 (Null Object)-Code</vt:lpstr>
      <vt:lpstr>對象池模式 (Object Pool)-Code</vt:lpstr>
      <vt:lpstr>對象池模式 (Object Pool)-Code</vt:lpstr>
      <vt:lpstr>對象池模式 (Object Pool)-Code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chunchia hsieh</dc:creator>
  <cp:keywords/>
  <cp:lastModifiedBy>chunchia hsieh</cp:lastModifiedBy>
  <cp:revision>70</cp:revision>
  <dcterms:created xsi:type="dcterms:W3CDTF">2025-02-20T00:23:39Z</dcterms:created>
  <dcterms:modified xsi:type="dcterms:W3CDTF">2025-04-05T13:25:56Z</dcterms:modified>
  <cp:version/>
</cp:coreProperties>
</file>